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305" r:id="rId5"/>
    <p:sldId id="351" r:id="rId6"/>
    <p:sldId id="335" r:id="rId7"/>
    <p:sldId id="272" r:id="rId8"/>
    <p:sldId id="273" r:id="rId9"/>
    <p:sldId id="274" r:id="rId10"/>
    <p:sldId id="275" r:id="rId11"/>
    <p:sldId id="361" r:id="rId12"/>
    <p:sldId id="384" r:id="rId13"/>
    <p:sldId id="320" r:id="rId14"/>
    <p:sldId id="283" r:id="rId15"/>
    <p:sldId id="312" r:id="rId16"/>
    <p:sldId id="324" r:id="rId17"/>
    <p:sldId id="285" r:id="rId18"/>
    <p:sldId id="289" r:id="rId19"/>
    <p:sldId id="370" r:id="rId20"/>
    <p:sldId id="371" r:id="rId21"/>
    <p:sldId id="373" r:id="rId22"/>
    <p:sldId id="385" r:id="rId23"/>
    <p:sldId id="386" r:id="rId24"/>
    <p:sldId id="387" r:id="rId25"/>
    <p:sldId id="388" r:id="rId26"/>
    <p:sldId id="381" r:id="rId27"/>
    <p:sldId id="382" r:id="rId28"/>
    <p:sldId id="383" r:id="rId2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663"/>
    <a:srgbClr val="CC3300"/>
    <a:srgbClr val="339933"/>
    <a:srgbClr val="F6CE0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/>
    <p:restoredTop sz="88710" autoAdjust="0"/>
  </p:normalViewPr>
  <p:slideViewPr>
    <p:cSldViewPr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30"/>
    </p:cViewPr>
  </p:sorterViewPr>
  <p:notesViewPr>
    <p:cSldViewPr>
      <p:cViewPr varScale="1">
        <p:scale>
          <a:sx n="42" d="100"/>
          <a:sy n="42" d="100"/>
        </p:scale>
        <p:origin x="-1434" y="-102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14.xml"/><Relationship Id="rId1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126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126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126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BED82356-4874-4133-87D3-B7B9CC4F49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7680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65D123DB-FDFA-41EA-B19E-A1A442573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6102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9A483-5BB5-4E60-B717-8EB1B01C8F7C}" type="slidenum">
              <a:rPr lang="en-US"/>
              <a:pPr/>
              <a:t>2</a:t>
            </a:fld>
            <a:endParaRPr lang="en-US"/>
          </a:p>
        </p:txBody>
      </p:sp>
      <p:sp>
        <p:nvSpPr>
          <p:cNvPr id="1198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C0588-BC92-492D-A4B4-BE30C7AE7CAA}" type="slidenum">
              <a:rPr lang="en-US"/>
              <a:pPr/>
              <a:t>19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ln w="12700" cap="flat">
            <a:solidFill>
              <a:schemeClr val="tx1"/>
            </a:solidFill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81" tIns="45183" rIns="91981" bIns="451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3D4E3-4CFA-424E-B7BA-936FC9D4BBCF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ln w="12700" cap="flat">
            <a:solidFill>
              <a:schemeClr val="tx1"/>
            </a:solidFill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81" tIns="45183" rIns="91981" bIns="451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79DFD-6D03-4D79-B27E-E858A4A8361F}" type="slidenum">
              <a:rPr lang="en-US"/>
              <a:pPr/>
              <a:t>7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ln w="12700" cap="flat">
            <a:solidFill>
              <a:schemeClr val="tx1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81" tIns="45183" rIns="91981" bIns="451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0F0C0-ACB7-46AC-A7F2-3A154211F9A7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ln w="12700" cap="flat">
            <a:solidFill>
              <a:schemeClr val="tx1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81" tIns="45183" rIns="91981" bIns="451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B42191-5E43-4FFA-87CA-55F4744B0FF8}" type="slidenum">
              <a:rPr lang="en-US"/>
              <a:pPr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ln w="12700" cap="flat">
            <a:solidFill>
              <a:schemeClr val="tx1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81" tIns="45183" rIns="91981" bIns="451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87D9DD-657D-4747-824A-32E16DB1D3B0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ln w="12700" cap="flat">
            <a:solidFill>
              <a:schemeClr val="tx1"/>
            </a:solidFill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81" tIns="45183" rIns="91981" bIns="451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13042-21F2-485B-A3B0-6BD4BB8B9D93}" type="slidenum">
              <a:rPr lang="en-US"/>
              <a:pPr/>
              <a:t>15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ln w="12700" cap="flat">
            <a:solidFill>
              <a:schemeClr val="tx1"/>
            </a:solidFill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81" tIns="45183" rIns="91981" bIns="451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9C58A-AF08-4359-BAC8-9C3615C37080}" type="slidenum">
              <a:rPr lang="en-US"/>
              <a:pPr/>
              <a:t>17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ln w="12700" cap="flat">
            <a:solidFill>
              <a:schemeClr val="tx1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81" tIns="45183" rIns="91981" bIns="451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58D4E-10AA-4A47-BFAB-118FA81477DE}" type="slidenum">
              <a:rPr lang="en-US"/>
              <a:pPr/>
              <a:t>18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3263"/>
            <a:ext cx="4622800" cy="3467100"/>
          </a:xfrm>
          <a:ln w="12700" cap="flat">
            <a:solidFill>
              <a:schemeClr val="tx1"/>
            </a:solidFill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1981" tIns="45183" rIns="91981" bIns="45183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076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8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3080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/>
              <a:ahLst/>
              <a:cxnLst>
                <a:cxn ang="0">
                  <a:pos x="1059" y="0"/>
                </a:cxn>
                <a:cxn ang="0">
                  <a:pos x="147" y="144"/>
                </a:cxn>
                <a:cxn ang="0">
                  <a:pos x="177" y="171"/>
                </a:cxn>
                <a:cxn ang="0">
                  <a:pos x="1059" y="24"/>
                </a:cxn>
                <a:cxn ang="0">
                  <a:pos x="1059" y="0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3544" y="348"/>
                </a:cxn>
                <a:cxn ang="0">
                  <a:pos x="3680" y="630"/>
                </a:cxn>
                <a:cxn ang="0">
                  <a:pos x="3616" y="624"/>
                </a:cxn>
                <a:cxn ang="0">
                  <a:pos x="3534" y="368"/>
                </a:cxn>
                <a:cxn ang="0">
                  <a:pos x="17" y="231"/>
                </a:cxn>
                <a:cxn ang="0">
                  <a:pos x="0" y="204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2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3083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 b="0"/>
            </a:lvl1pPr>
          </a:lstStyle>
          <a:p>
            <a:endParaRPr 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2A2FEA-1C08-4DA5-9ED1-6FDD93F75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CSUS Library Instruction</a:t>
            </a:r>
          </a:p>
          <a:p>
            <a:r>
              <a:rPr lang="en-US"/>
              <a:t>Fall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463376-5F99-4167-8397-B84901F7D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341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11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CSUS Library Instruction</a:t>
            </a:r>
          </a:p>
          <a:p>
            <a:r>
              <a:rPr lang="en-US"/>
              <a:t>Fall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2A8E84-DAFD-41B3-BEEE-5131ECA86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1981200"/>
            <a:ext cx="3276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81600" y="1981200"/>
            <a:ext cx="3276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5943600"/>
            <a:ext cx="1905000" cy="6858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/>
              <a:t>CSUS Library Instruction</a:t>
            </a:r>
          </a:p>
          <a:p>
            <a:r>
              <a:rPr lang="en-US"/>
              <a:t>Fall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3BFC1D-31A9-43DA-9B86-0F5E8A031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CSUS Library Instruction</a:t>
            </a:r>
          </a:p>
          <a:p>
            <a:r>
              <a:rPr lang="en-US"/>
              <a:t>Fall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FF257A-7F15-4424-97CE-007D277E53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CSUS Library Instruction</a:t>
            </a:r>
          </a:p>
          <a:p>
            <a:r>
              <a:rPr lang="en-US"/>
              <a:t>Fall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9BBEEA-3E4D-47FE-BD9A-6793270FEA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981200"/>
            <a:ext cx="3276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981200"/>
            <a:ext cx="3276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CSUS Library Instruction</a:t>
            </a:r>
          </a:p>
          <a:p>
            <a:r>
              <a:rPr lang="en-US"/>
              <a:t>Fall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A7981F-05EA-4F43-B9C3-FCDF7C535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CSUS Library Instruction</a:t>
            </a:r>
          </a:p>
          <a:p>
            <a:r>
              <a:rPr lang="en-US"/>
              <a:t>Fall 2004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84B1A7-F2B8-4306-97A7-B6D11571AA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CSUS Library Instruction</a:t>
            </a:r>
          </a:p>
          <a:p>
            <a:r>
              <a:rPr lang="en-US"/>
              <a:t>Fall 2004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82FBE4-BD19-41D2-B045-CA1402B8A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CSUS Library Instruction</a:t>
            </a:r>
          </a:p>
          <a:p>
            <a:r>
              <a:rPr lang="en-US"/>
              <a:t>Fall 2004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EFD260-5423-489E-97E8-6672718F4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CSUS Library Instruction</a:t>
            </a:r>
          </a:p>
          <a:p>
            <a:r>
              <a:rPr lang="en-US"/>
              <a:t>Fall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829247-B69A-4B24-ABB0-6CF3E0C41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CSUS Library Instruction</a:t>
            </a:r>
          </a:p>
          <a:p>
            <a:r>
              <a:rPr lang="en-US"/>
              <a:t>Fall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5FF693-F61D-4303-87AD-A9A77317D6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23813" y="-152400"/>
            <a:ext cx="9167813" cy="7010400"/>
            <a:chOff x="-15" y="-89"/>
            <a:chExt cx="5775" cy="4409"/>
          </a:xfrm>
        </p:grpSpPr>
        <p:sp>
          <p:nvSpPr>
            <p:cNvPr id="2051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3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2054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/>
                <a:ahLst/>
                <a:cxnLst>
                  <a:cxn ang="0">
                    <a:pos x="1059" y="0"/>
                  </a:cxn>
                  <a:cxn ang="0">
                    <a:pos x="147" y="144"/>
                  </a:cxn>
                  <a:cxn ang="0">
                    <a:pos x="177" y="171"/>
                  </a:cxn>
                  <a:cxn ang="0">
                    <a:pos x="1059" y="24"/>
                  </a:cxn>
                  <a:cxn ang="0">
                    <a:pos x="1059" y="0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3544" y="348"/>
                  </a:cxn>
                  <a:cxn ang="0">
                    <a:pos x="3680" y="630"/>
                  </a:cxn>
                  <a:cxn ang="0">
                    <a:pos x="3616" y="624"/>
                  </a:cxn>
                  <a:cxn ang="0">
                    <a:pos x="3534" y="368"/>
                  </a:cxn>
                  <a:cxn ang="0">
                    <a:pos x="17" y="231"/>
                  </a:cxn>
                  <a:cxn ang="0">
                    <a:pos x="0" y="204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56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2057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8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9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0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1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2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3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4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5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66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981200"/>
            <a:ext cx="6705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59436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j-lt"/>
              </a:defRPr>
            </a:lvl1pPr>
          </a:lstStyle>
          <a:p>
            <a:r>
              <a:rPr lang="en-US"/>
              <a:t>CSUS Library Instruction</a:t>
            </a:r>
          </a:p>
          <a:p>
            <a:r>
              <a:rPr lang="en-US"/>
              <a:t>Fall 2004</a:t>
            </a: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D6484A10-DCB8-4F07-86AC-6E72E56F20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noodletools.com/debbie/literacies/information/5locate/adviceengin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libweb.uoregon.edu/guides/searchweb/srchweb-info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enginewatch.com/reports/netratings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rchenginewatch.com/" TargetMode="External"/><Relationship Id="rId2" Type="http://schemas.openxmlformats.org/officeDocument/2006/relationships/hyperlink" Target="http://www.searchengineguid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cp.gov.pk/" TargetMode="External"/><Relationship Id="rId13" Type="http://schemas.openxmlformats.org/officeDocument/2006/relationships/hyperlink" Target="http://www.lcci.com.pk/" TargetMode="External"/><Relationship Id="rId3" Type="http://schemas.openxmlformats.org/officeDocument/2006/relationships/hyperlink" Target="http://www.fbs.gov.pk/" TargetMode="External"/><Relationship Id="rId7" Type="http://schemas.openxmlformats.org/officeDocument/2006/relationships/hyperlink" Target="http://www.moip.gov.pk/" TargetMode="External"/><Relationship Id="rId12" Type="http://schemas.openxmlformats.org/officeDocument/2006/relationships/hyperlink" Target="http://www.tdap.gov.pk/" TargetMode="External"/><Relationship Id="rId2" Type="http://schemas.openxmlformats.org/officeDocument/2006/relationships/hyperlink" Target="http://www.pakistan.gov.pk/" TargetMode="Externa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merce.gov.pk/" TargetMode="External"/><Relationship Id="rId11" Type="http://schemas.openxmlformats.org/officeDocument/2006/relationships/hyperlink" Target="http://www.smeda.org.pk/" TargetMode="External"/><Relationship Id="rId5" Type="http://schemas.openxmlformats.org/officeDocument/2006/relationships/hyperlink" Target="http://www.finance.gov.pk/" TargetMode="External"/><Relationship Id="rId15" Type="http://schemas.openxmlformats.org/officeDocument/2006/relationships/hyperlink" Target="http://www.jamals.com/" TargetMode="External"/><Relationship Id="rId10" Type="http://schemas.openxmlformats.org/officeDocument/2006/relationships/hyperlink" Target="http://www.pakboi.gov.pk/" TargetMode="External"/><Relationship Id="rId4" Type="http://schemas.openxmlformats.org/officeDocument/2006/relationships/hyperlink" Target="http://www.sbp.org.pk/" TargetMode="External"/><Relationship Id="rId9" Type="http://schemas.openxmlformats.org/officeDocument/2006/relationships/hyperlink" Target="http://www.fbr.gov.pk/" TargetMode="External"/><Relationship Id="rId14" Type="http://schemas.openxmlformats.org/officeDocument/2006/relationships/hyperlink" Target="http://www.kse.com.pk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ddp-ext.worldbank.org/ext/DDPQQ/member.do?method=getMembers" TargetMode="External"/><Relationship Id="rId3" Type="http://schemas.openxmlformats.org/officeDocument/2006/relationships/hyperlink" Target="http://www.ita.doc.gov/td/industry/otea/usfth/tabcon.html" TargetMode="External"/><Relationship Id="rId7" Type="http://schemas.openxmlformats.org/officeDocument/2006/relationships/hyperlink" Target="http://www.investmentmap.org/" TargetMode="External"/><Relationship Id="rId2" Type="http://schemas.openxmlformats.org/officeDocument/2006/relationships/hyperlink" Target="http://comtrade.u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cmap.org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www.trademap.org/" TargetMode="External"/><Relationship Id="rId10" Type="http://schemas.openxmlformats.org/officeDocument/2006/relationships/hyperlink" Target="http://untreaty.un.org/" TargetMode="External"/><Relationship Id="rId4" Type="http://schemas.openxmlformats.org/officeDocument/2006/relationships/hyperlink" Target="http://www.intracen.org/" TargetMode="External"/><Relationship Id="rId9" Type="http://schemas.openxmlformats.org/officeDocument/2006/relationships/hyperlink" Target="http://finance.google.com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redirect?url=http://books.google.com/&amp;urlhash=SfMr&amp;_t=tracking_anet" TargetMode="External"/><Relationship Id="rId2" Type="http://schemas.openxmlformats.org/officeDocument/2006/relationships/hyperlink" Target="http://www.linkedin.com/redirect?url=http://archive.org/index.php&amp;urlhash=venr&amp;_t=tracking_a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inkedin.com/redirect?url=http://openlibrary.org/&amp;urlhash=wfRm&amp;_t=tracking_anet" TargetMode="External"/><Relationship Id="rId4" Type="http://schemas.openxmlformats.org/officeDocument/2006/relationships/hyperlink" Target="http://www.linkedin.com/redirect?url=http://onlinebooks.library.upenn.edu/&amp;urlhash=JUvh&amp;_t=tracking_anet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redirect?url=http://www.bartleby.com/&amp;urlhash=fHUb&amp;_t=tracking_anet" TargetMode="External"/><Relationship Id="rId2" Type="http://schemas.openxmlformats.org/officeDocument/2006/relationships/hyperlink" Target="http://www.linkedin.com/redirect?url=http://ebooks.adelaide.edu.au/&amp;urlhash=s94-&amp;_t=tracking_ane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inkedin.com/redirect?url=http://manybooks.net/&amp;urlhash=LzMm&amp;_t=tracking_anet" TargetMode="External"/><Relationship Id="rId5" Type="http://schemas.openxmlformats.org/officeDocument/2006/relationships/hyperlink" Target="http://www.linkedin.com/redirect?url=http://ebooks.nypl.org/F31CC83B-843C-4BD0-8B51-C1921D02661B/10/257/en/Default.htm&amp;urlhash=tI8c&amp;_t=tracking_anet" TargetMode="External"/><Relationship Id="rId4" Type="http://schemas.openxmlformats.org/officeDocument/2006/relationships/hyperlink" Target="http://www.linkedin.com/redirect?url=http://www.bibliomania.com/&amp;urlhash=FWS4&amp;_t=tracking_anet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i.org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infomine.ucr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exa.com/" TargetMode="External"/><Relationship Id="rId5" Type="http://schemas.openxmlformats.org/officeDocument/2006/relationships/hyperlink" Target="http://library.csus.edu/guides/" TargetMode="External"/><Relationship Id="rId4" Type="http://schemas.openxmlformats.org/officeDocument/2006/relationships/hyperlink" Target="http://www.vlib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4267200"/>
            <a:ext cx="4648200" cy="1752600"/>
          </a:xfrm>
        </p:spPr>
        <p:txBody>
          <a:bodyPr/>
          <a:lstStyle/>
          <a:p>
            <a:pPr algn="r"/>
            <a:r>
              <a:rPr lang="en-US"/>
              <a:t>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449580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>
                <a:solidFill>
                  <a:srgbClr val="CC3300"/>
                </a:solidFill>
                <a:latin typeface="Blackadder ITC" pitchFamily="82" charset="0"/>
              </a:rPr>
              <a:t>Muhammad Rafiq Awan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00B0F0"/>
                </a:solidFill>
                <a:latin typeface="Arial" charset="0"/>
              </a:rPr>
              <a:t>Chief Library Officer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002060"/>
                </a:solidFill>
                <a:latin typeface="Arial" charset="0"/>
              </a:rPr>
              <a:t>University of Management and Technology</a:t>
            </a:r>
            <a:endParaRPr lang="en-US" sz="28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038600" y="38862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339933"/>
                </a:solidFill>
                <a:latin typeface="Arial" charset="0"/>
              </a:rPr>
              <a:t>Presented by</a:t>
            </a:r>
          </a:p>
        </p:txBody>
      </p:sp>
      <p:pic>
        <p:nvPicPr>
          <p:cNvPr id="201729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Tactics and Evaluation</a:t>
            </a:r>
            <a:endParaRPr lang="en-U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22860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663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Intelligent </a:t>
            </a:r>
            <a:r>
              <a:rPr lang="en-US" sz="4400" b="1" kern="0" dirty="0" smtClean="0">
                <a:solidFill>
                  <a:srgbClr val="800663"/>
                </a:solidFill>
                <a:latin typeface="Cooper Black" pitchFamily="18" charset="0"/>
                <a:ea typeface="+mj-ea"/>
                <a:cs typeface="+mj-cs"/>
              </a:rPr>
              <a:t>Use of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663"/>
                </a:solidFill>
                <a:effectLst/>
                <a:uLnTx/>
                <a:uFillTx/>
                <a:latin typeface="Cooper Black" pitchFamily="18" charset="0"/>
                <a:ea typeface="+mj-ea"/>
                <a:cs typeface="+mj-cs"/>
              </a:rPr>
              <a:t>Information 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srgbClr val="800663"/>
              </a:solidFill>
              <a:effectLst/>
              <a:uLnTx/>
              <a:uFillTx/>
              <a:latin typeface="Cooper Black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4800"/>
              <a:t>Boolean Search Strategy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6626225" y="3332163"/>
            <a:ext cx="1530350" cy="1470025"/>
          </a:xfrm>
          <a:prstGeom prst="ellipse">
            <a:avLst/>
          </a:prstGeom>
          <a:solidFill>
            <a:srgbClr val="CE7A2E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Freeform 5"/>
          <p:cNvSpPr>
            <a:spLocks/>
          </p:cNvSpPr>
          <p:nvPr/>
        </p:nvSpPr>
        <p:spPr bwMode="auto">
          <a:xfrm>
            <a:off x="6551613" y="1793875"/>
            <a:ext cx="868362" cy="1046163"/>
          </a:xfrm>
          <a:custGeom>
            <a:avLst/>
            <a:gdLst/>
            <a:ahLst/>
            <a:cxnLst>
              <a:cxn ang="0">
                <a:pos x="239" y="0"/>
              </a:cxn>
              <a:cxn ang="0">
                <a:pos x="247" y="14"/>
              </a:cxn>
              <a:cxn ang="0">
                <a:pos x="262" y="23"/>
              </a:cxn>
              <a:cxn ang="0">
                <a:pos x="284" y="37"/>
              </a:cxn>
              <a:cxn ang="0">
                <a:pos x="292" y="49"/>
              </a:cxn>
              <a:cxn ang="0">
                <a:pos x="292" y="54"/>
              </a:cxn>
              <a:cxn ang="0">
                <a:pos x="299" y="57"/>
              </a:cxn>
              <a:cxn ang="0">
                <a:pos x="307" y="60"/>
              </a:cxn>
              <a:cxn ang="0">
                <a:pos x="367" y="97"/>
              </a:cxn>
              <a:cxn ang="0">
                <a:pos x="419" y="154"/>
              </a:cxn>
              <a:cxn ang="0">
                <a:pos x="456" y="215"/>
              </a:cxn>
              <a:cxn ang="0">
                <a:pos x="509" y="306"/>
              </a:cxn>
              <a:cxn ang="0">
                <a:pos x="546" y="423"/>
              </a:cxn>
              <a:cxn ang="0">
                <a:pos x="479" y="512"/>
              </a:cxn>
              <a:cxn ang="0">
                <a:pos x="352" y="586"/>
              </a:cxn>
              <a:cxn ang="0">
                <a:pos x="217" y="629"/>
              </a:cxn>
              <a:cxn ang="0">
                <a:pos x="97" y="658"/>
              </a:cxn>
              <a:cxn ang="0">
                <a:pos x="67" y="635"/>
              </a:cxn>
              <a:cxn ang="0">
                <a:pos x="30" y="538"/>
              </a:cxn>
              <a:cxn ang="0">
                <a:pos x="0" y="466"/>
              </a:cxn>
              <a:cxn ang="0">
                <a:pos x="0" y="378"/>
              </a:cxn>
              <a:cxn ang="0">
                <a:pos x="0" y="309"/>
              </a:cxn>
              <a:cxn ang="0">
                <a:pos x="45" y="197"/>
              </a:cxn>
              <a:cxn ang="0">
                <a:pos x="105" y="97"/>
              </a:cxn>
              <a:cxn ang="0">
                <a:pos x="165" y="34"/>
              </a:cxn>
              <a:cxn ang="0">
                <a:pos x="202" y="0"/>
              </a:cxn>
              <a:cxn ang="0">
                <a:pos x="239" y="0"/>
              </a:cxn>
            </a:cxnLst>
            <a:rect l="0" t="0" r="r" b="b"/>
            <a:pathLst>
              <a:path w="547" h="659">
                <a:moveTo>
                  <a:pt x="239" y="0"/>
                </a:moveTo>
                <a:lnTo>
                  <a:pt x="247" y="14"/>
                </a:lnTo>
                <a:lnTo>
                  <a:pt x="262" y="23"/>
                </a:lnTo>
                <a:lnTo>
                  <a:pt x="284" y="37"/>
                </a:lnTo>
                <a:lnTo>
                  <a:pt x="292" y="49"/>
                </a:lnTo>
                <a:lnTo>
                  <a:pt x="292" y="54"/>
                </a:lnTo>
                <a:lnTo>
                  <a:pt x="299" y="57"/>
                </a:lnTo>
                <a:lnTo>
                  <a:pt x="307" y="60"/>
                </a:lnTo>
                <a:lnTo>
                  <a:pt x="367" y="97"/>
                </a:lnTo>
                <a:lnTo>
                  <a:pt x="419" y="154"/>
                </a:lnTo>
                <a:lnTo>
                  <a:pt x="456" y="215"/>
                </a:lnTo>
                <a:lnTo>
                  <a:pt x="509" y="306"/>
                </a:lnTo>
                <a:lnTo>
                  <a:pt x="546" y="423"/>
                </a:lnTo>
                <a:lnTo>
                  <a:pt x="479" y="512"/>
                </a:lnTo>
                <a:lnTo>
                  <a:pt x="352" y="586"/>
                </a:lnTo>
                <a:lnTo>
                  <a:pt x="217" y="629"/>
                </a:lnTo>
                <a:lnTo>
                  <a:pt x="97" y="658"/>
                </a:lnTo>
                <a:lnTo>
                  <a:pt x="67" y="635"/>
                </a:lnTo>
                <a:lnTo>
                  <a:pt x="30" y="538"/>
                </a:lnTo>
                <a:lnTo>
                  <a:pt x="0" y="466"/>
                </a:lnTo>
                <a:lnTo>
                  <a:pt x="0" y="378"/>
                </a:lnTo>
                <a:lnTo>
                  <a:pt x="0" y="309"/>
                </a:lnTo>
                <a:lnTo>
                  <a:pt x="45" y="197"/>
                </a:lnTo>
                <a:lnTo>
                  <a:pt x="105" y="97"/>
                </a:lnTo>
                <a:lnTo>
                  <a:pt x="165" y="34"/>
                </a:lnTo>
                <a:lnTo>
                  <a:pt x="202" y="0"/>
                </a:lnTo>
                <a:lnTo>
                  <a:pt x="239" y="0"/>
                </a:lnTo>
              </a:path>
            </a:pathLst>
          </a:custGeom>
          <a:solidFill>
            <a:srgbClr val="4D8749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467600" y="2133600"/>
            <a:ext cx="46355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b</a:t>
            </a:r>
          </a:p>
        </p:txBody>
      </p:sp>
      <p:sp>
        <p:nvSpPr>
          <p:cNvPr id="37895" name="Freeform 7"/>
          <p:cNvSpPr>
            <a:spLocks/>
          </p:cNvSpPr>
          <p:nvPr/>
        </p:nvSpPr>
        <p:spPr bwMode="auto">
          <a:xfrm>
            <a:off x="5257800" y="1600200"/>
            <a:ext cx="2147888" cy="1235075"/>
          </a:xfrm>
          <a:custGeom>
            <a:avLst/>
            <a:gdLst/>
            <a:ahLst/>
            <a:cxnLst>
              <a:cxn ang="0">
                <a:pos x="3" y="304"/>
              </a:cxn>
              <a:cxn ang="0">
                <a:pos x="29" y="392"/>
              </a:cxn>
              <a:cxn ang="0">
                <a:pos x="74" y="473"/>
              </a:cxn>
              <a:cxn ang="0">
                <a:pos x="140" y="544"/>
              </a:cxn>
              <a:cxn ang="0">
                <a:pos x="217" y="608"/>
              </a:cxn>
              <a:cxn ang="0">
                <a:pos x="310" y="661"/>
              </a:cxn>
              <a:cxn ang="0">
                <a:pos x="411" y="706"/>
              </a:cxn>
              <a:cxn ang="0">
                <a:pos x="521" y="738"/>
              </a:cxn>
              <a:cxn ang="0">
                <a:pos x="634" y="763"/>
              </a:cxn>
              <a:cxn ang="0">
                <a:pos x="747" y="774"/>
              </a:cxn>
              <a:cxn ang="0">
                <a:pos x="861" y="774"/>
              </a:cxn>
              <a:cxn ang="0">
                <a:pos x="974" y="766"/>
              </a:cxn>
              <a:cxn ang="0">
                <a:pos x="1074" y="741"/>
              </a:cxn>
              <a:cxn ang="0">
                <a:pos x="1174" y="706"/>
              </a:cxn>
              <a:cxn ang="0">
                <a:pos x="1253" y="654"/>
              </a:cxn>
              <a:cxn ang="0">
                <a:pos x="1324" y="596"/>
              </a:cxn>
              <a:cxn ang="0">
                <a:pos x="1343" y="504"/>
              </a:cxn>
              <a:cxn ang="0">
                <a:pos x="1310" y="395"/>
              </a:cxn>
              <a:cxn ang="0">
                <a:pos x="1256" y="307"/>
              </a:cxn>
              <a:cxn ang="0">
                <a:pos x="1185" y="226"/>
              </a:cxn>
              <a:cxn ang="0">
                <a:pos x="1099" y="158"/>
              </a:cxn>
              <a:cxn ang="0">
                <a:pos x="1003" y="101"/>
              </a:cxn>
              <a:cxn ang="0">
                <a:pos x="896" y="56"/>
              </a:cxn>
              <a:cxn ang="0">
                <a:pos x="786" y="26"/>
              </a:cxn>
              <a:cxn ang="0">
                <a:pos x="670" y="9"/>
              </a:cxn>
              <a:cxn ang="0">
                <a:pos x="557" y="0"/>
              </a:cxn>
              <a:cxn ang="0">
                <a:pos x="443" y="6"/>
              </a:cxn>
              <a:cxn ang="0">
                <a:pos x="340" y="23"/>
              </a:cxn>
              <a:cxn ang="0">
                <a:pos x="242" y="54"/>
              </a:cxn>
              <a:cxn ang="0">
                <a:pos x="152" y="95"/>
              </a:cxn>
              <a:cxn ang="0">
                <a:pos x="78" y="152"/>
              </a:cxn>
              <a:cxn ang="0">
                <a:pos x="20" y="217"/>
              </a:cxn>
            </a:cxnLst>
            <a:rect l="0" t="0" r="r" b="b"/>
            <a:pathLst>
              <a:path w="1353" h="778">
                <a:moveTo>
                  <a:pt x="0" y="256"/>
                </a:moveTo>
                <a:lnTo>
                  <a:pt x="3" y="304"/>
                </a:lnTo>
                <a:lnTo>
                  <a:pt x="16" y="349"/>
                </a:lnTo>
                <a:lnTo>
                  <a:pt x="29" y="392"/>
                </a:lnTo>
                <a:lnTo>
                  <a:pt x="51" y="431"/>
                </a:lnTo>
                <a:lnTo>
                  <a:pt x="74" y="473"/>
                </a:lnTo>
                <a:lnTo>
                  <a:pt x="104" y="509"/>
                </a:lnTo>
                <a:lnTo>
                  <a:pt x="140" y="544"/>
                </a:lnTo>
                <a:lnTo>
                  <a:pt x="175" y="578"/>
                </a:lnTo>
                <a:lnTo>
                  <a:pt x="217" y="608"/>
                </a:lnTo>
                <a:lnTo>
                  <a:pt x="262" y="637"/>
                </a:lnTo>
                <a:lnTo>
                  <a:pt x="310" y="661"/>
                </a:lnTo>
                <a:lnTo>
                  <a:pt x="360" y="685"/>
                </a:lnTo>
                <a:lnTo>
                  <a:pt x="411" y="706"/>
                </a:lnTo>
                <a:lnTo>
                  <a:pt x="465" y="724"/>
                </a:lnTo>
                <a:lnTo>
                  <a:pt x="521" y="738"/>
                </a:lnTo>
                <a:lnTo>
                  <a:pt x="575" y="754"/>
                </a:lnTo>
                <a:lnTo>
                  <a:pt x="634" y="763"/>
                </a:lnTo>
                <a:lnTo>
                  <a:pt x="690" y="771"/>
                </a:lnTo>
                <a:lnTo>
                  <a:pt x="747" y="774"/>
                </a:lnTo>
                <a:lnTo>
                  <a:pt x="806" y="777"/>
                </a:lnTo>
                <a:lnTo>
                  <a:pt x="861" y="774"/>
                </a:lnTo>
                <a:lnTo>
                  <a:pt x="916" y="771"/>
                </a:lnTo>
                <a:lnTo>
                  <a:pt x="974" y="766"/>
                </a:lnTo>
                <a:lnTo>
                  <a:pt x="1025" y="754"/>
                </a:lnTo>
                <a:lnTo>
                  <a:pt x="1074" y="741"/>
                </a:lnTo>
                <a:lnTo>
                  <a:pt x="1126" y="727"/>
                </a:lnTo>
                <a:lnTo>
                  <a:pt x="1174" y="706"/>
                </a:lnTo>
                <a:lnTo>
                  <a:pt x="1214" y="682"/>
                </a:lnTo>
                <a:lnTo>
                  <a:pt x="1253" y="654"/>
                </a:lnTo>
                <a:lnTo>
                  <a:pt x="1292" y="628"/>
                </a:lnTo>
                <a:lnTo>
                  <a:pt x="1324" y="596"/>
                </a:lnTo>
                <a:lnTo>
                  <a:pt x="1352" y="557"/>
                </a:lnTo>
                <a:lnTo>
                  <a:pt x="1343" y="504"/>
                </a:lnTo>
                <a:lnTo>
                  <a:pt x="1327" y="447"/>
                </a:lnTo>
                <a:lnTo>
                  <a:pt x="1310" y="395"/>
                </a:lnTo>
                <a:lnTo>
                  <a:pt x="1284" y="349"/>
                </a:lnTo>
                <a:lnTo>
                  <a:pt x="1256" y="307"/>
                </a:lnTo>
                <a:lnTo>
                  <a:pt x="1220" y="262"/>
                </a:lnTo>
                <a:lnTo>
                  <a:pt x="1185" y="226"/>
                </a:lnTo>
                <a:lnTo>
                  <a:pt x="1143" y="191"/>
                </a:lnTo>
                <a:lnTo>
                  <a:pt x="1099" y="158"/>
                </a:lnTo>
                <a:lnTo>
                  <a:pt x="1051" y="129"/>
                </a:lnTo>
                <a:lnTo>
                  <a:pt x="1003" y="101"/>
                </a:lnTo>
                <a:lnTo>
                  <a:pt x="950" y="78"/>
                </a:lnTo>
                <a:lnTo>
                  <a:pt x="896" y="56"/>
                </a:lnTo>
                <a:lnTo>
                  <a:pt x="842" y="42"/>
                </a:lnTo>
                <a:lnTo>
                  <a:pt x="786" y="26"/>
                </a:lnTo>
                <a:lnTo>
                  <a:pt x="729" y="16"/>
                </a:lnTo>
                <a:lnTo>
                  <a:pt x="670" y="9"/>
                </a:lnTo>
                <a:lnTo>
                  <a:pt x="614" y="3"/>
                </a:lnTo>
                <a:lnTo>
                  <a:pt x="557" y="0"/>
                </a:lnTo>
                <a:lnTo>
                  <a:pt x="501" y="3"/>
                </a:lnTo>
                <a:lnTo>
                  <a:pt x="443" y="6"/>
                </a:lnTo>
                <a:lnTo>
                  <a:pt x="391" y="12"/>
                </a:lnTo>
                <a:lnTo>
                  <a:pt x="340" y="23"/>
                </a:lnTo>
                <a:lnTo>
                  <a:pt x="288" y="39"/>
                </a:lnTo>
                <a:lnTo>
                  <a:pt x="242" y="54"/>
                </a:lnTo>
                <a:lnTo>
                  <a:pt x="194" y="74"/>
                </a:lnTo>
                <a:lnTo>
                  <a:pt x="152" y="95"/>
                </a:lnTo>
                <a:lnTo>
                  <a:pt x="113" y="123"/>
                </a:lnTo>
                <a:lnTo>
                  <a:pt x="78" y="152"/>
                </a:lnTo>
                <a:lnTo>
                  <a:pt x="48" y="181"/>
                </a:lnTo>
                <a:lnTo>
                  <a:pt x="20" y="217"/>
                </a:lnTo>
                <a:lnTo>
                  <a:pt x="0" y="256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5943600" y="1828800"/>
            <a:ext cx="4540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</a:t>
            </a:r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6550025" y="1673225"/>
            <a:ext cx="1530350" cy="147002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7543800" y="3835400"/>
            <a:ext cx="4064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</a:t>
            </a:r>
          </a:p>
        </p:txBody>
      </p:sp>
      <p:sp>
        <p:nvSpPr>
          <p:cNvPr id="37899" name="Freeform 11"/>
          <p:cNvSpPr>
            <a:spLocks/>
          </p:cNvSpPr>
          <p:nvPr/>
        </p:nvSpPr>
        <p:spPr bwMode="auto">
          <a:xfrm>
            <a:off x="5334000" y="3259138"/>
            <a:ext cx="2147888" cy="1235075"/>
          </a:xfrm>
          <a:custGeom>
            <a:avLst/>
            <a:gdLst/>
            <a:ahLst/>
            <a:cxnLst>
              <a:cxn ang="0">
                <a:pos x="3" y="304"/>
              </a:cxn>
              <a:cxn ang="0">
                <a:pos x="29" y="392"/>
              </a:cxn>
              <a:cxn ang="0">
                <a:pos x="74" y="473"/>
              </a:cxn>
              <a:cxn ang="0">
                <a:pos x="140" y="544"/>
              </a:cxn>
              <a:cxn ang="0">
                <a:pos x="217" y="608"/>
              </a:cxn>
              <a:cxn ang="0">
                <a:pos x="310" y="661"/>
              </a:cxn>
              <a:cxn ang="0">
                <a:pos x="411" y="706"/>
              </a:cxn>
              <a:cxn ang="0">
                <a:pos x="521" y="738"/>
              </a:cxn>
              <a:cxn ang="0">
                <a:pos x="634" y="763"/>
              </a:cxn>
              <a:cxn ang="0">
                <a:pos x="747" y="774"/>
              </a:cxn>
              <a:cxn ang="0">
                <a:pos x="861" y="774"/>
              </a:cxn>
              <a:cxn ang="0">
                <a:pos x="974" y="766"/>
              </a:cxn>
              <a:cxn ang="0">
                <a:pos x="1074" y="741"/>
              </a:cxn>
              <a:cxn ang="0">
                <a:pos x="1174" y="706"/>
              </a:cxn>
              <a:cxn ang="0">
                <a:pos x="1253" y="654"/>
              </a:cxn>
              <a:cxn ang="0">
                <a:pos x="1324" y="596"/>
              </a:cxn>
              <a:cxn ang="0">
                <a:pos x="1343" y="504"/>
              </a:cxn>
              <a:cxn ang="0">
                <a:pos x="1310" y="395"/>
              </a:cxn>
              <a:cxn ang="0">
                <a:pos x="1256" y="307"/>
              </a:cxn>
              <a:cxn ang="0">
                <a:pos x="1185" y="226"/>
              </a:cxn>
              <a:cxn ang="0">
                <a:pos x="1099" y="158"/>
              </a:cxn>
              <a:cxn ang="0">
                <a:pos x="1003" y="101"/>
              </a:cxn>
              <a:cxn ang="0">
                <a:pos x="896" y="56"/>
              </a:cxn>
              <a:cxn ang="0">
                <a:pos x="786" y="26"/>
              </a:cxn>
              <a:cxn ang="0">
                <a:pos x="670" y="9"/>
              </a:cxn>
              <a:cxn ang="0">
                <a:pos x="557" y="0"/>
              </a:cxn>
              <a:cxn ang="0">
                <a:pos x="443" y="6"/>
              </a:cxn>
              <a:cxn ang="0">
                <a:pos x="340" y="23"/>
              </a:cxn>
              <a:cxn ang="0">
                <a:pos x="242" y="54"/>
              </a:cxn>
              <a:cxn ang="0">
                <a:pos x="152" y="95"/>
              </a:cxn>
              <a:cxn ang="0">
                <a:pos x="78" y="152"/>
              </a:cxn>
              <a:cxn ang="0">
                <a:pos x="20" y="217"/>
              </a:cxn>
            </a:cxnLst>
            <a:rect l="0" t="0" r="r" b="b"/>
            <a:pathLst>
              <a:path w="1353" h="778">
                <a:moveTo>
                  <a:pt x="0" y="256"/>
                </a:moveTo>
                <a:lnTo>
                  <a:pt x="3" y="304"/>
                </a:lnTo>
                <a:lnTo>
                  <a:pt x="16" y="349"/>
                </a:lnTo>
                <a:lnTo>
                  <a:pt x="29" y="392"/>
                </a:lnTo>
                <a:lnTo>
                  <a:pt x="51" y="431"/>
                </a:lnTo>
                <a:lnTo>
                  <a:pt x="74" y="473"/>
                </a:lnTo>
                <a:lnTo>
                  <a:pt x="104" y="509"/>
                </a:lnTo>
                <a:lnTo>
                  <a:pt x="140" y="544"/>
                </a:lnTo>
                <a:lnTo>
                  <a:pt x="175" y="578"/>
                </a:lnTo>
                <a:lnTo>
                  <a:pt x="217" y="608"/>
                </a:lnTo>
                <a:lnTo>
                  <a:pt x="262" y="637"/>
                </a:lnTo>
                <a:lnTo>
                  <a:pt x="310" y="661"/>
                </a:lnTo>
                <a:lnTo>
                  <a:pt x="360" y="685"/>
                </a:lnTo>
                <a:lnTo>
                  <a:pt x="411" y="706"/>
                </a:lnTo>
                <a:lnTo>
                  <a:pt x="465" y="724"/>
                </a:lnTo>
                <a:lnTo>
                  <a:pt x="521" y="738"/>
                </a:lnTo>
                <a:lnTo>
                  <a:pt x="575" y="754"/>
                </a:lnTo>
                <a:lnTo>
                  <a:pt x="634" y="763"/>
                </a:lnTo>
                <a:lnTo>
                  <a:pt x="690" y="771"/>
                </a:lnTo>
                <a:lnTo>
                  <a:pt x="747" y="774"/>
                </a:lnTo>
                <a:lnTo>
                  <a:pt x="806" y="777"/>
                </a:lnTo>
                <a:lnTo>
                  <a:pt x="861" y="774"/>
                </a:lnTo>
                <a:lnTo>
                  <a:pt x="916" y="771"/>
                </a:lnTo>
                <a:lnTo>
                  <a:pt x="974" y="766"/>
                </a:lnTo>
                <a:lnTo>
                  <a:pt x="1025" y="754"/>
                </a:lnTo>
                <a:lnTo>
                  <a:pt x="1074" y="741"/>
                </a:lnTo>
                <a:lnTo>
                  <a:pt x="1126" y="727"/>
                </a:lnTo>
                <a:lnTo>
                  <a:pt x="1174" y="706"/>
                </a:lnTo>
                <a:lnTo>
                  <a:pt x="1214" y="682"/>
                </a:lnTo>
                <a:lnTo>
                  <a:pt x="1253" y="654"/>
                </a:lnTo>
                <a:lnTo>
                  <a:pt x="1292" y="628"/>
                </a:lnTo>
                <a:lnTo>
                  <a:pt x="1324" y="596"/>
                </a:lnTo>
                <a:lnTo>
                  <a:pt x="1352" y="557"/>
                </a:lnTo>
                <a:lnTo>
                  <a:pt x="1343" y="504"/>
                </a:lnTo>
                <a:lnTo>
                  <a:pt x="1327" y="447"/>
                </a:lnTo>
                <a:lnTo>
                  <a:pt x="1310" y="395"/>
                </a:lnTo>
                <a:lnTo>
                  <a:pt x="1284" y="349"/>
                </a:lnTo>
                <a:lnTo>
                  <a:pt x="1256" y="307"/>
                </a:lnTo>
                <a:lnTo>
                  <a:pt x="1220" y="262"/>
                </a:lnTo>
                <a:lnTo>
                  <a:pt x="1185" y="226"/>
                </a:lnTo>
                <a:lnTo>
                  <a:pt x="1143" y="191"/>
                </a:lnTo>
                <a:lnTo>
                  <a:pt x="1099" y="158"/>
                </a:lnTo>
                <a:lnTo>
                  <a:pt x="1051" y="129"/>
                </a:lnTo>
                <a:lnTo>
                  <a:pt x="1003" y="101"/>
                </a:lnTo>
                <a:lnTo>
                  <a:pt x="950" y="78"/>
                </a:lnTo>
                <a:lnTo>
                  <a:pt x="896" y="56"/>
                </a:lnTo>
                <a:lnTo>
                  <a:pt x="842" y="42"/>
                </a:lnTo>
                <a:lnTo>
                  <a:pt x="786" y="26"/>
                </a:lnTo>
                <a:lnTo>
                  <a:pt x="729" y="16"/>
                </a:lnTo>
                <a:lnTo>
                  <a:pt x="670" y="9"/>
                </a:lnTo>
                <a:lnTo>
                  <a:pt x="614" y="3"/>
                </a:lnTo>
                <a:lnTo>
                  <a:pt x="557" y="0"/>
                </a:lnTo>
                <a:lnTo>
                  <a:pt x="501" y="3"/>
                </a:lnTo>
                <a:lnTo>
                  <a:pt x="443" y="6"/>
                </a:lnTo>
                <a:lnTo>
                  <a:pt x="391" y="12"/>
                </a:lnTo>
                <a:lnTo>
                  <a:pt x="340" y="23"/>
                </a:lnTo>
                <a:lnTo>
                  <a:pt x="288" y="39"/>
                </a:lnTo>
                <a:lnTo>
                  <a:pt x="242" y="54"/>
                </a:lnTo>
                <a:lnTo>
                  <a:pt x="194" y="74"/>
                </a:lnTo>
                <a:lnTo>
                  <a:pt x="152" y="95"/>
                </a:lnTo>
                <a:lnTo>
                  <a:pt x="113" y="123"/>
                </a:lnTo>
                <a:lnTo>
                  <a:pt x="78" y="152"/>
                </a:lnTo>
                <a:lnTo>
                  <a:pt x="48" y="181"/>
                </a:lnTo>
                <a:lnTo>
                  <a:pt x="20" y="217"/>
                </a:lnTo>
                <a:lnTo>
                  <a:pt x="0" y="256"/>
                </a:lnTo>
              </a:path>
            </a:pathLst>
          </a:custGeom>
          <a:solidFill>
            <a:srgbClr val="CE7A2E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6019800" y="3487738"/>
            <a:ext cx="4540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</a:t>
            </a:r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6626225" y="3333750"/>
            <a:ext cx="1530350" cy="1470025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 useBgFill="1">
        <p:nvSpPr>
          <p:cNvPr id="37902" name="Freeform 14"/>
          <p:cNvSpPr>
            <a:spLocks/>
          </p:cNvSpPr>
          <p:nvPr/>
        </p:nvSpPr>
        <p:spPr bwMode="auto">
          <a:xfrm>
            <a:off x="6778625" y="5105400"/>
            <a:ext cx="869950" cy="1044575"/>
          </a:xfrm>
          <a:custGeom>
            <a:avLst/>
            <a:gdLst/>
            <a:ahLst/>
            <a:cxnLst>
              <a:cxn ang="0">
                <a:pos x="239" y="0"/>
              </a:cxn>
              <a:cxn ang="0">
                <a:pos x="262" y="25"/>
              </a:cxn>
              <a:cxn ang="0">
                <a:pos x="285" y="37"/>
              </a:cxn>
              <a:cxn ang="0">
                <a:pos x="293" y="50"/>
              </a:cxn>
              <a:cxn ang="0">
                <a:pos x="300" y="50"/>
              </a:cxn>
              <a:cxn ang="0">
                <a:pos x="300" y="56"/>
              </a:cxn>
              <a:cxn ang="0">
                <a:pos x="308" y="56"/>
              </a:cxn>
              <a:cxn ang="0">
                <a:pos x="362" y="93"/>
              </a:cxn>
              <a:cxn ang="0">
                <a:pos x="416" y="155"/>
              </a:cxn>
              <a:cxn ang="0">
                <a:pos x="462" y="211"/>
              </a:cxn>
              <a:cxn ang="0">
                <a:pos x="508" y="304"/>
              </a:cxn>
              <a:cxn ang="0">
                <a:pos x="547" y="422"/>
              </a:cxn>
              <a:cxn ang="0">
                <a:pos x="478" y="514"/>
              </a:cxn>
              <a:cxn ang="0">
                <a:pos x="347" y="589"/>
              </a:cxn>
              <a:cxn ang="0">
                <a:pos x="216" y="626"/>
              </a:cxn>
              <a:cxn ang="0">
                <a:pos x="100" y="657"/>
              </a:cxn>
              <a:cxn ang="0">
                <a:pos x="69" y="632"/>
              </a:cxn>
              <a:cxn ang="0">
                <a:pos x="31" y="539"/>
              </a:cxn>
              <a:cxn ang="0">
                <a:pos x="0" y="465"/>
              </a:cxn>
              <a:cxn ang="0">
                <a:pos x="0" y="378"/>
              </a:cxn>
              <a:cxn ang="0">
                <a:pos x="0" y="310"/>
              </a:cxn>
              <a:cxn ang="0">
                <a:pos x="46" y="198"/>
              </a:cxn>
              <a:cxn ang="0">
                <a:pos x="100" y="93"/>
              </a:cxn>
              <a:cxn ang="0">
                <a:pos x="169" y="31"/>
              </a:cxn>
              <a:cxn ang="0">
                <a:pos x="208" y="0"/>
              </a:cxn>
              <a:cxn ang="0">
                <a:pos x="239" y="0"/>
              </a:cxn>
            </a:cxnLst>
            <a:rect l="0" t="0" r="r" b="b"/>
            <a:pathLst>
              <a:path w="548" h="658">
                <a:moveTo>
                  <a:pt x="239" y="0"/>
                </a:moveTo>
                <a:lnTo>
                  <a:pt x="262" y="25"/>
                </a:lnTo>
                <a:lnTo>
                  <a:pt x="285" y="37"/>
                </a:lnTo>
                <a:lnTo>
                  <a:pt x="293" y="50"/>
                </a:lnTo>
                <a:lnTo>
                  <a:pt x="300" y="50"/>
                </a:lnTo>
                <a:lnTo>
                  <a:pt x="300" y="56"/>
                </a:lnTo>
                <a:lnTo>
                  <a:pt x="308" y="56"/>
                </a:lnTo>
                <a:lnTo>
                  <a:pt x="362" y="93"/>
                </a:lnTo>
                <a:lnTo>
                  <a:pt x="416" y="155"/>
                </a:lnTo>
                <a:lnTo>
                  <a:pt x="462" y="211"/>
                </a:lnTo>
                <a:lnTo>
                  <a:pt x="508" y="304"/>
                </a:lnTo>
                <a:lnTo>
                  <a:pt x="547" y="422"/>
                </a:lnTo>
                <a:lnTo>
                  <a:pt x="478" y="514"/>
                </a:lnTo>
                <a:lnTo>
                  <a:pt x="347" y="589"/>
                </a:lnTo>
                <a:lnTo>
                  <a:pt x="216" y="626"/>
                </a:lnTo>
                <a:lnTo>
                  <a:pt x="100" y="657"/>
                </a:lnTo>
                <a:lnTo>
                  <a:pt x="69" y="632"/>
                </a:lnTo>
                <a:lnTo>
                  <a:pt x="31" y="539"/>
                </a:lnTo>
                <a:lnTo>
                  <a:pt x="0" y="465"/>
                </a:lnTo>
                <a:lnTo>
                  <a:pt x="0" y="378"/>
                </a:lnTo>
                <a:lnTo>
                  <a:pt x="0" y="310"/>
                </a:lnTo>
                <a:lnTo>
                  <a:pt x="46" y="198"/>
                </a:lnTo>
                <a:lnTo>
                  <a:pt x="100" y="93"/>
                </a:lnTo>
                <a:lnTo>
                  <a:pt x="169" y="31"/>
                </a:lnTo>
                <a:lnTo>
                  <a:pt x="208" y="0"/>
                </a:lnTo>
                <a:lnTo>
                  <a:pt x="239" y="0"/>
                </a:lnTo>
              </a:path>
            </a:pathLst>
          </a:custGeom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6172200" y="5138738"/>
            <a:ext cx="4540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b</a:t>
            </a:r>
          </a:p>
        </p:txBody>
      </p:sp>
      <p:sp>
        <p:nvSpPr>
          <p:cNvPr id="37905" name="Oval 17"/>
          <p:cNvSpPr>
            <a:spLocks noChangeArrowheads="1"/>
          </p:cNvSpPr>
          <p:nvPr/>
        </p:nvSpPr>
        <p:spPr bwMode="auto">
          <a:xfrm>
            <a:off x="5715000" y="4800600"/>
            <a:ext cx="1530350" cy="1470025"/>
          </a:xfrm>
          <a:prstGeom prst="ellipse">
            <a:avLst/>
          </a:prstGeom>
          <a:solidFill>
            <a:srgbClr val="F6CE06"/>
          </a:solidFill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Freeform 19"/>
          <p:cNvSpPr>
            <a:spLocks/>
          </p:cNvSpPr>
          <p:nvPr/>
        </p:nvSpPr>
        <p:spPr bwMode="auto">
          <a:xfrm>
            <a:off x="6553200" y="5105400"/>
            <a:ext cx="2147888" cy="1235075"/>
          </a:xfrm>
          <a:custGeom>
            <a:avLst/>
            <a:gdLst/>
            <a:ahLst/>
            <a:cxnLst>
              <a:cxn ang="0">
                <a:pos x="3" y="304"/>
              </a:cxn>
              <a:cxn ang="0">
                <a:pos x="29" y="392"/>
              </a:cxn>
              <a:cxn ang="0">
                <a:pos x="74" y="473"/>
              </a:cxn>
              <a:cxn ang="0">
                <a:pos x="140" y="544"/>
              </a:cxn>
              <a:cxn ang="0">
                <a:pos x="217" y="608"/>
              </a:cxn>
              <a:cxn ang="0">
                <a:pos x="310" y="661"/>
              </a:cxn>
              <a:cxn ang="0">
                <a:pos x="411" y="706"/>
              </a:cxn>
              <a:cxn ang="0">
                <a:pos x="521" y="738"/>
              </a:cxn>
              <a:cxn ang="0">
                <a:pos x="634" y="763"/>
              </a:cxn>
              <a:cxn ang="0">
                <a:pos x="747" y="774"/>
              </a:cxn>
              <a:cxn ang="0">
                <a:pos x="861" y="774"/>
              </a:cxn>
              <a:cxn ang="0">
                <a:pos x="974" y="766"/>
              </a:cxn>
              <a:cxn ang="0">
                <a:pos x="1074" y="741"/>
              </a:cxn>
              <a:cxn ang="0">
                <a:pos x="1174" y="706"/>
              </a:cxn>
              <a:cxn ang="0">
                <a:pos x="1253" y="654"/>
              </a:cxn>
              <a:cxn ang="0">
                <a:pos x="1324" y="596"/>
              </a:cxn>
              <a:cxn ang="0">
                <a:pos x="1343" y="504"/>
              </a:cxn>
              <a:cxn ang="0">
                <a:pos x="1310" y="395"/>
              </a:cxn>
              <a:cxn ang="0">
                <a:pos x="1256" y="307"/>
              </a:cxn>
              <a:cxn ang="0">
                <a:pos x="1185" y="226"/>
              </a:cxn>
              <a:cxn ang="0">
                <a:pos x="1099" y="158"/>
              </a:cxn>
              <a:cxn ang="0">
                <a:pos x="1003" y="101"/>
              </a:cxn>
              <a:cxn ang="0">
                <a:pos x="896" y="56"/>
              </a:cxn>
              <a:cxn ang="0">
                <a:pos x="786" y="26"/>
              </a:cxn>
              <a:cxn ang="0">
                <a:pos x="670" y="9"/>
              </a:cxn>
              <a:cxn ang="0">
                <a:pos x="557" y="0"/>
              </a:cxn>
              <a:cxn ang="0">
                <a:pos x="443" y="6"/>
              </a:cxn>
              <a:cxn ang="0">
                <a:pos x="340" y="23"/>
              </a:cxn>
              <a:cxn ang="0">
                <a:pos x="242" y="54"/>
              </a:cxn>
              <a:cxn ang="0">
                <a:pos x="152" y="95"/>
              </a:cxn>
              <a:cxn ang="0">
                <a:pos x="78" y="152"/>
              </a:cxn>
              <a:cxn ang="0">
                <a:pos x="20" y="217"/>
              </a:cxn>
            </a:cxnLst>
            <a:rect l="0" t="0" r="r" b="b"/>
            <a:pathLst>
              <a:path w="1353" h="778">
                <a:moveTo>
                  <a:pt x="0" y="256"/>
                </a:moveTo>
                <a:lnTo>
                  <a:pt x="3" y="304"/>
                </a:lnTo>
                <a:lnTo>
                  <a:pt x="16" y="349"/>
                </a:lnTo>
                <a:lnTo>
                  <a:pt x="29" y="392"/>
                </a:lnTo>
                <a:lnTo>
                  <a:pt x="51" y="431"/>
                </a:lnTo>
                <a:lnTo>
                  <a:pt x="74" y="473"/>
                </a:lnTo>
                <a:lnTo>
                  <a:pt x="104" y="509"/>
                </a:lnTo>
                <a:lnTo>
                  <a:pt x="140" y="544"/>
                </a:lnTo>
                <a:lnTo>
                  <a:pt x="175" y="578"/>
                </a:lnTo>
                <a:lnTo>
                  <a:pt x="217" y="608"/>
                </a:lnTo>
                <a:lnTo>
                  <a:pt x="262" y="637"/>
                </a:lnTo>
                <a:lnTo>
                  <a:pt x="310" y="661"/>
                </a:lnTo>
                <a:lnTo>
                  <a:pt x="360" y="685"/>
                </a:lnTo>
                <a:lnTo>
                  <a:pt x="411" y="706"/>
                </a:lnTo>
                <a:lnTo>
                  <a:pt x="465" y="724"/>
                </a:lnTo>
                <a:lnTo>
                  <a:pt x="521" y="738"/>
                </a:lnTo>
                <a:lnTo>
                  <a:pt x="575" y="754"/>
                </a:lnTo>
                <a:lnTo>
                  <a:pt x="634" y="763"/>
                </a:lnTo>
                <a:lnTo>
                  <a:pt x="690" y="771"/>
                </a:lnTo>
                <a:lnTo>
                  <a:pt x="747" y="774"/>
                </a:lnTo>
                <a:lnTo>
                  <a:pt x="806" y="777"/>
                </a:lnTo>
                <a:lnTo>
                  <a:pt x="861" y="774"/>
                </a:lnTo>
                <a:lnTo>
                  <a:pt x="916" y="771"/>
                </a:lnTo>
                <a:lnTo>
                  <a:pt x="974" y="766"/>
                </a:lnTo>
                <a:lnTo>
                  <a:pt x="1025" y="754"/>
                </a:lnTo>
                <a:lnTo>
                  <a:pt x="1074" y="741"/>
                </a:lnTo>
                <a:lnTo>
                  <a:pt x="1126" y="727"/>
                </a:lnTo>
                <a:lnTo>
                  <a:pt x="1174" y="706"/>
                </a:lnTo>
                <a:lnTo>
                  <a:pt x="1214" y="682"/>
                </a:lnTo>
                <a:lnTo>
                  <a:pt x="1253" y="654"/>
                </a:lnTo>
                <a:lnTo>
                  <a:pt x="1292" y="628"/>
                </a:lnTo>
                <a:lnTo>
                  <a:pt x="1324" y="596"/>
                </a:lnTo>
                <a:lnTo>
                  <a:pt x="1352" y="557"/>
                </a:lnTo>
                <a:lnTo>
                  <a:pt x="1343" y="504"/>
                </a:lnTo>
                <a:lnTo>
                  <a:pt x="1327" y="447"/>
                </a:lnTo>
                <a:lnTo>
                  <a:pt x="1310" y="395"/>
                </a:lnTo>
                <a:lnTo>
                  <a:pt x="1284" y="349"/>
                </a:lnTo>
                <a:lnTo>
                  <a:pt x="1256" y="307"/>
                </a:lnTo>
                <a:lnTo>
                  <a:pt x="1220" y="262"/>
                </a:lnTo>
                <a:lnTo>
                  <a:pt x="1185" y="226"/>
                </a:lnTo>
                <a:lnTo>
                  <a:pt x="1143" y="191"/>
                </a:lnTo>
                <a:lnTo>
                  <a:pt x="1099" y="158"/>
                </a:lnTo>
                <a:lnTo>
                  <a:pt x="1051" y="129"/>
                </a:lnTo>
                <a:lnTo>
                  <a:pt x="1003" y="101"/>
                </a:lnTo>
                <a:lnTo>
                  <a:pt x="950" y="78"/>
                </a:lnTo>
                <a:lnTo>
                  <a:pt x="896" y="56"/>
                </a:lnTo>
                <a:lnTo>
                  <a:pt x="842" y="42"/>
                </a:lnTo>
                <a:lnTo>
                  <a:pt x="786" y="26"/>
                </a:lnTo>
                <a:lnTo>
                  <a:pt x="729" y="16"/>
                </a:lnTo>
                <a:lnTo>
                  <a:pt x="670" y="9"/>
                </a:lnTo>
                <a:lnTo>
                  <a:pt x="614" y="3"/>
                </a:lnTo>
                <a:lnTo>
                  <a:pt x="557" y="0"/>
                </a:lnTo>
                <a:lnTo>
                  <a:pt x="501" y="3"/>
                </a:lnTo>
                <a:lnTo>
                  <a:pt x="443" y="6"/>
                </a:lnTo>
                <a:lnTo>
                  <a:pt x="391" y="12"/>
                </a:lnTo>
                <a:lnTo>
                  <a:pt x="340" y="23"/>
                </a:lnTo>
                <a:lnTo>
                  <a:pt x="288" y="39"/>
                </a:lnTo>
                <a:lnTo>
                  <a:pt x="242" y="54"/>
                </a:lnTo>
                <a:lnTo>
                  <a:pt x="194" y="74"/>
                </a:lnTo>
                <a:lnTo>
                  <a:pt x="152" y="95"/>
                </a:lnTo>
                <a:lnTo>
                  <a:pt x="113" y="123"/>
                </a:lnTo>
                <a:lnTo>
                  <a:pt x="78" y="152"/>
                </a:lnTo>
                <a:lnTo>
                  <a:pt x="48" y="181"/>
                </a:lnTo>
                <a:lnTo>
                  <a:pt x="20" y="217"/>
                </a:lnTo>
                <a:lnTo>
                  <a:pt x="0" y="256"/>
                </a:lnTo>
              </a:path>
            </a:pathLst>
          </a:custGeom>
          <a:solidFill>
            <a:schemeClr val="bg1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7586663" y="5443538"/>
            <a:ext cx="490537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</a:t>
            </a:r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1633538" y="1685925"/>
            <a:ext cx="2854325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  </a:t>
            </a:r>
            <a:r>
              <a:rPr lang="en-US" sz="4800" b="1">
                <a:solidFill>
                  <a:srgbClr val="80E9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AND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b 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1881188" y="3294063"/>
            <a:ext cx="2359025" cy="820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  </a:t>
            </a:r>
            <a:r>
              <a:rPr lang="en-US" sz="4800" b="1">
                <a:solidFill>
                  <a:srgbClr val="EF9A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OR</a:t>
            </a:r>
            <a:r>
              <a:rPr lang="en-US" sz="4000" b="1">
                <a:solidFill>
                  <a:srgbClr val="80E9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c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1703388" y="4906963"/>
            <a:ext cx="2716212" cy="820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b  </a:t>
            </a:r>
            <a:r>
              <a:rPr lang="en-US" sz="4800" b="1">
                <a:solidFill>
                  <a:srgbClr val="D19FE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NOT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d</a:t>
            </a: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941388" y="2286000"/>
            <a:ext cx="424021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family</a:t>
            </a:r>
            <a:r>
              <a:rPr lang="en-US" b="1">
                <a:solidFill>
                  <a:srgbClr val="80E9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and </a:t>
            </a:r>
            <a:r>
              <a:rPr 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violence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1235075" y="3908425"/>
            <a:ext cx="36576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family </a:t>
            </a:r>
            <a:r>
              <a:rPr lang="en-US" b="1">
                <a:solidFill>
                  <a:srgbClr val="EF9A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or </a:t>
            </a:r>
            <a:r>
              <a:rPr 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domestic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554038" y="5486400"/>
            <a:ext cx="50069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violence </a:t>
            </a:r>
            <a:r>
              <a:rPr lang="en-US" b="1">
                <a:solidFill>
                  <a:srgbClr val="D19FE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not </a:t>
            </a:r>
            <a:r>
              <a:rPr lang="en-US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sexual abuse </a:t>
            </a:r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6019800" y="5105400"/>
            <a:ext cx="490538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b</a:t>
            </a:r>
          </a:p>
        </p:txBody>
      </p:sp>
      <p:pic>
        <p:nvPicPr>
          <p:cNvPr id="2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Choose based on your </a:t>
            </a:r>
            <a:br>
              <a:rPr lang="en-US"/>
            </a:br>
            <a:r>
              <a:rPr lang="en-US"/>
              <a:t>Information Need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 Noodle Tools: </a:t>
            </a:r>
            <a:r>
              <a:rPr lang="en-US" dirty="0">
                <a:hlinkClick r:id="rId2"/>
              </a:rPr>
              <a:t>http://www.noodletools.com/debbie/literacies/information/5locate/adviceengine.html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Educat</a:t>
            </a:r>
            <a:r>
              <a:rPr lang="en-US" sz="2400" dirty="0" smtClean="0"/>
              <a:t>* will find: 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sz="2400" dirty="0" smtClean="0"/>
              <a:t>Use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“quotation marks” </a:t>
            </a:r>
            <a:r>
              <a:rPr lang="en-US" sz="2400" dirty="0" smtClean="0"/>
              <a:t>to search for phrases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dirty="0" err="1" smtClean="0">
                <a:solidFill>
                  <a:schemeClr val="tx2"/>
                </a:solidFill>
              </a:rPr>
              <a:t>pdf</a:t>
            </a:r>
            <a:r>
              <a:rPr lang="en-US" dirty="0" smtClean="0"/>
              <a:t> – Adobe readable files</a:t>
            </a:r>
          </a:p>
          <a:p>
            <a:r>
              <a:rPr lang="en-US" dirty="0" smtClean="0">
                <a:cs typeface="Times New Roman" pitchFamily="18" charset="0"/>
              </a:rPr>
              <a:t>=</a:t>
            </a:r>
            <a:endParaRPr lang="en-US" dirty="0"/>
          </a:p>
        </p:txBody>
      </p:sp>
      <p:pic>
        <p:nvPicPr>
          <p:cNvPr id="5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Handout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See </a:t>
            </a:r>
            <a:r>
              <a:rPr lang="en-US" b="0">
                <a:solidFill>
                  <a:srgbClr val="CC3300"/>
                </a:solidFill>
              </a:rPr>
              <a:t>“Searching the Web”</a:t>
            </a:r>
            <a:r>
              <a:rPr lang="en-US">
                <a:solidFill>
                  <a:srgbClr val="E9E13D"/>
                </a:solidFill>
              </a:rPr>
              <a:t> </a:t>
            </a:r>
            <a:r>
              <a:rPr lang="en-US"/>
              <a:t>handout</a:t>
            </a:r>
            <a:r>
              <a:rPr lang="en-US">
                <a:solidFill>
                  <a:srgbClr val="E9E13D"/>
                </a:solidFill>
              </a:rPr>
              <a:t> </a:t>
            </a:r>
            <a:r>
              <a:rPr lang="en-US"/>
              <a:t>of special search features and URLs for most popular search engines.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>
                <a:solidFill>
                  <a:srgbClr val="E9E13D"/>
                </a:solidFill>
                <a:hlinkClick r:id="rId2"/>
              </a:rPr>
              <a:t>http://libweb.uoregon.edu/guides/searchweb/srchweb-info.html</a:t>
            </a:r>
            <a:endParaRPr lang="en-US">
              <a:solidFill>
                <a:srgbClr val="E9E13D"/>
              </a:solidFill>
            </a:endParaRPr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416" name="Object 10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78125" y="838200"/>
          <a:ext cx="6253163" cy="5994400"/>
        </p:xfrm>
        <a:graphic>
          <a:graphicData uri="http://schemas.openxmlformats.org/presentationml/2006/ole">
            <p:oleObj spid="_x0000_s188422" name="Clip" r:id="rId4" imgW="3073400" imgH="2946400" progId="">
              <p:embed/>
            </p:oleObj>
          </a:graphicData>
        </a:graphic>
      </p:graphicFrame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19800" y="2011363"/>
            <a:ext cx="2208213" cy="1731962"/>
          </a:xfrm>
          <a:noFill/>
          <a:ln/>
        </p:spPr>
        <p:txBody>
          <a:bodyPr lIns="90488" tIns="44450" rIns="90488" bIns="44450">
            <a:spAutoFit/>
          </a:bodyPr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400">
                <a:solidFill>
                  <a:srgbClr val="076188"/>
                </a:solidFill>
              </a:rPr>
              <a:t>World 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400">
                <a:solidFill>
                  <a:srgbClr val="076188"/>
                </a:solidFill>
              </a:rPr>
              <a:t>Wide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400">
                <a:solidFill>
                  <a:srgbClr val="076188"/>
                </a:solidFill>
              </a:rPr>
              <a:t>Web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0" y="3048000"/>
            <a:ext cx="2590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 Narrow" pitchFamily="34" charset="0"/>
              </a:rPr>
              <a:t>Search </a:t>
            </a:r>
            <a:r>
              <a:rPr lang="en-US" sz="4000" dirty="0">
                <a:latin typeface="Arial Narrow" pitchFamily="34" charset="0"/>
              </a:rPr>
              <a:t>Tips &amp; Strategies</a:t>
            </a:r>
          </a:p>
          <a:p>
            <a:pPr>
              <a:spcBef>
                <a:spcPct val="50000"/>
              </a:spcBef>
            </a:pPr>
            <a:endParaRPr lang="en-US" dirty="0">
              <a:latin typeface="Arial Narrow" pitchFamily="34" charset="0"/>
            </a:endParaRPr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915400" cy="11430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en-US"/>
              <a:t>Common Codes in Domain  Names</a:t>
            </a:r>
          </a:p>
        </p:txBody>
      </p:sp>
      <p:sp>
        <p:nvSpPr>
          <p:cNvPr id="9728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810000" cy="4876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3000" b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edu</a:t>
            </a:r>
            <a:r>
              <a:rPr lang="en-US" sz="3000" b="0">
                <a:solidFill>
                  <a:srgbClr val="E9E13D"/>
                </a:solidFill>
              </a:rPr>
              <a:t> </a:t>
            </a:r>
            <a:r>
              <a:rPr lang="en-US" sz="3000" b="0"/>
              <a:t>- higher education</a:t>
            </a:r>
          </a:p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3000" b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</a:t>
            </a:r>
            <a:r>
              <a:rPr lang="en-US" sz="3000" b="0">
                <a:solidFill>
                  <a:srgbClr val="E9E13D"/>
                </a:solidFill>
              </a:rPr>
              <a:t> </a:t>
            </a:r>
            <a:r>
              <a:rPr lang="en-US" sz="3000" b="0"/>
              <a:t>- commercial firms (+22 million)</a:t>
            </a:r>
          </a:p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3000" b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gov</a:t>
            </a:r>
            <a:r>
              <a:rPr lang="en-US" sz="3000" b="0">
                <a:solidFill>
                  <a:srgbClr val="E9E13D"/>
                </a:solidFill>
              </a:rPr>
              <a:t> </a:t>
            </a:r>
            <a:r>
              <a:rPr lang="en-US" sz="3000" b="0"/>
              <a:t>- government agencies</a:t>
            </a:r>
          </a:p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3000" b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</a:t>
            </a:r>
            <a:r>
              <a:rPr lang="en-US" sz="3000" b="0">
                <a:solidFill>
                  <a:srgbClr val="E9E13D"/>
                </a:solidFill>
              </a:rPr>
              <a:t> </a:t>
            </a:r>
            <a:r>
              <a:rPr lang="en-US" sz="3000" b="0"/>
              <a:t>- military (US)</a:t>
            </a:r>
          </a:p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3000" b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org</a:t>
            </a:r>
            <a:r>
              <a:rPr lang="en-US" sz="3000" b="0">
                <a:solidFill>
                  <a:srgbClr val="E9E13D"/>
                </a:solidFill>
              </a:rPr>
              <a:t> </a:t>
            </a:r>
            <a:r>
              <a:rPr lang="en-US" sz="3000" b="0"/>
              <a:t>- general noncommercial organizations</a:t>
            </a:r>
          </a:p>
        </p:txBody>
      </p:sp>
      <p:sp>
        <p:nvSpPr>
          <p:cNvPr id="9728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3810000" cy="49530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3000" b="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 </a:t>
            </a:r>
            <a:r>
              <a:rPr lang="en-US" sz="3000" b="0" dirty="0"/>
              <a:t>- computer networks</a:t>
            </a:r>
          </a:p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3000" b="0" dirty="0" err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</a:t>
            </a:r>
            <a:r>
              <a:rPr lang="en-US" sz="3000" b="0" dirty="0"/>
              <a:t> - international organizations</a:t>
            </a:r>
          </a:p>
          <a:p>
            <a:pPr>
              <a:lnSpc>
                <a:spcPct val="85000"/>
              </a:lnSpc>
              <a:spcBef>
                <a:spcPct val="10000"/>
              </a:spcBef>
            </a:pPr>
            <a:r>
              <a:rPr lang="en-US" sz="3000" b="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State or Country</a:t>
            </a:r>
            <a:r>
              <a:rPr lang="en-US" sz="3000" b="0" dirty="0"/>
              <a:t> of origin: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Clr>
                <a:srgbClr val="80E96F"/>
              </a:buClr>
            </a:pPr>
            <a:r>
              <a:rPr lang="en-US" sz="3000" b="1" dirty="0" err="1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uk</a:t>
            </a:r>
            <a:r>
              <a:rPr lang="en-US" sz="3000" b="1" dirty="0"/>
              <a:t> (United Kingdom)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Clr>
                <a:srgbClr val="80E96F"/>
              </a:buClr>
            </a:pPr>
            <a:r>
              <a:rPr lang="en-US" sz="3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</a:t>
            </a:r>
            <a:r>
              <a:rPr lang="en-US" sz="3000" b="1" dirty="0"/>
              <a:t> (Canada)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buClr>
                <a:srgbClr val="80E96F"/>
              </a:buClr>
            </a:pPr>
            <a:r>
              <a:rPr lang="en-US" sz="3000" b="1" dirty="0" err="1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ca.us</a:t>
            </a:r>
            <a:r>
              <a:rPr lang="en-US" sz="3000" b="1" dirty="0">
                <a:solidFill>
                  <a:srgbClr val="80E96F"/>
                </a:solidFill>
              </a:rPr>
              <a:t> </a:t>
            </a:r>
            <a:r>
              <a:rPr lang="en-US" sz="3000" b="1" dirty="0"/>
              <a:t>(California. United States)</a:t>
            </a:r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6792913" cy="1143000"/>
          </a:xfrm>
        </p:spPr>
        <p:txBody>
          <a:bodyPr/>
          <a:lstStyle/>
          <a:p>
            <a:r>
              <a:rPr lang="en-US" sz="4000"/>
              <a:t>Think </a:t>
            </a:r>
            <a:r>
              <a:rPr lang="en-US" sz="4000" i="1"/>
              <a:t>critically </a:t>
            </a:r>
            <a:r>
              <a:rPr lang="en-US" sz="4000"/>
              <a:t>about the information you find on the Web...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Anybody can publish </a:t>
            </a:r>
            <a:br>
              <a:rPr lang="en-US" dirty="0"/>
            </a:br>
            <a:r>
              <a:rPr lang="en-US" dirty="0"/>
              <a:t>anything on the Web.  </a:t>
            </a:r>
          </a:p>
          <a:p>
            <a:r>
              <a:rPr lang="en-US" dirty="0"/>
              <a:t>There are no editors and </a:t>
            </a:r>
            <a:br>
              <a:rPr lang="en-US" dirty="0"/>
            </a:br>
            <a:r>
              <a:rPr lang="en-US" dirty="0"/>
              <a:t>no central authorities.  </a:t>
            </a:r>
          </a:p>
          <a:p>
            <a:r>
              <a:rPr lang="en-US" dirty="0"/>
              <a:t>There are no guarantees that the site you find will be there next time you look.</a:t>
            </a:r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8580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4000"/>
              <a:t>Questions you should ask when evaluating a Web page: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7391400" cy="4419600"/>
          </a:xfrm>
          <a:noFill/>
          <a:ln/>
        </p:spPr>
        <p:txBody>
          <a:bodyPr lIns="90488" tIns="44450" rIns="90488" bIns="44450"/>
          <a:lstStyle/>
          <a:p>
            <a:r>
              <a:rPr lang="en-US" sz="2800" b="0"/>
              <a:t>Who is the author or sponsor?</a:t>
            </a:r>
          </a:p>
          <a:p>
            <a:r>
              <a:rPr lang="en-US" sz="2800" b="0"/>
              <a:t>What authority/expertise do they have?</a:t>
            </a:r>
          </a:p>
          <a:p>
            <a:r>
              <a:rPr lang="en-US" sz="2800" b="0"/>
              <a:t>What is the purpose/scope of the page?</a:t>
            </a:r>
          </a:p>
          <a:p>
            <a:r>
              <a:rPr lang="en-US" sz="2800" b="0"/>
              <a:t>Is it current?  When was it last updated?</a:t>
            </a:r>
          </a:p>
          <a:p>
            <a:r>
              <a:rPr lang="en-US" sz="2800" b="0"/>
              <a:t>How complete and accurate is the information? Does it have a bias?</a:t>
            </a:r>
          </a:p>
          <a:p>
            <a:r>
              <a:rPr lang="en-US" sz="2800" b="0"/>
              <a:t>How usable is it?  Do the the links work?</a:t>
            </a:r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Web Searching Tips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858000" cy="4495800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Use unique words or phrases.</a:t>
            </a:r>
          </a:p>
          <a:p>
            <a:r>
              <a:rPr lang="en-US" sz="2800"/>
              <a:t>Check spelling !</a:t>
            </a:r>
          </a:p>
          <a:p>
            <a:r>
              <a:rPr lang="en-US" sz="2800"/>
              <a:t>Use synonyms or multiple spellings     (e.g., marijuana marihuana)</a:t>
            </a:r>
          </a:p>
          <a:p>
            <a:r>
              <a:rPr lang="en-US" sz="2800"/>
              <a:t>Try more than one search engine.</a:t>
            </a:r>
          </a:p>
          <a:p>
            <a:r>
              <a:rPr lang="en-US" sz="2800"/>
              <a:t>Use words like “research” or “policy” to find more scholarly sites.</a:t>
            </a:r>
          </a:p>
          <a:p>
            <a:r>
              <a:rPr lang="en-US" sz="2800"/>
              <a:t>Use domain limit feature e.g., Domain:edu or domain:gov</a:t>
            </a:r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440" name="Object 0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78125" y="838200"/>
          <a:ext cx="6253163" cy="5994400"/>
        </p:xfrm>
        <a:graphic>
          <a:graphicData uri="http://schemas.openxmlformats.org/presentationml/2006/ole">
            <p:oleObj spid="_x0000_s189446" name="Clip" r:id="rId4" imgW="3073400" imgH="2946400" progId="">
              <p:embed/>
            </p:oleObj>
          </a:graphicData>
        </a:graphic>
      </p:graphicFrame>
      <p:sp>
        <p:nvSpPr>
          <p:cNvPr id="177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9800" y="2011363"/>
            <a:ext cx="2208213" cy="1731962"/>
          </a:xfrm>
          <a:noFill/>
          <a:ln/>
        </p:spPr>
        <p:txBody>
          <a:bodyPr lIns="90488" tIns="44450" rIns="90488" bIns="44450">
            <a:spAutoFit/>
          </a:bodyPr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400">
                <a:solidFill>
                  <a:srgbClr val="076188"/>
                </a:solidFill>
              </a:rPr>
              <a:t>World 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400">
                <a:solidFill>
                  <a:srgbClr val="076188"/>
                </a:solidFill>
              </a:rPr>
              <a:t>Wide</a:t>
            </a:r>
          </a:p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400">
                <a:solidFill>
                  <a:srgbClr val="076188"/>
                </a:solidFill>
              </a:rPr>
              <a:t>Web</a:t>
            </a:r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2057400" y="1157288"/>
            <a:ext cx="2590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Arial Narrow" pitchFamily="34" charset="0"/>
              </a:rPr>
              <a:t>Popular </a:t>
            </a:r>
            <a:r>
              <a:rPr lang="en-US" sz="4000" dirty="0">
                <a:latin typeface="Arial Narrow" pitchFamily="34" charset="0"/>
              </a:rPr>
              <a:t>Search Engines</a:t>
            </a:r>
          </a:p>
          <a:p>
            <a:pPr>
              <a:spcBef>
                <a:spcPct val="50000"/>
              </a:spcBef>
            </a:pPr>
            <a:endParaRPr lang="en-US" dirty="0">
              <a:latin typeface="Arial Narrow" pitchFamily="34" charset="0"/>
            </a:endParaRPr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Web Structure, Jargon &amp; definitions.</a:t>
            </a:r>
          </a:p>
          <a:p>
            <a:r>
              <a:rPr lang="en-US" sz="2800" dirty="0"/>
              <a:t>How search engines think and work.</a:t>
            </a:r>
          </a:p>
          <a:p>
            <a:r>
              <a:rPr lang="en-US" sz="2800" dirty="0"/>
              <a:t>Picking the right web search tool.</a:t>
            </a:r>
          </a:p>
          <a:p>
            <a:r>
              <a:rPr lang="en-US" sz="2800" dirty="0"/>
              <a:t>Searching techniques &amp; tips.</a:t>
            </a:r>
          </a:p>
          <a:p>
            <a:r>
              <a:rPr lang="en-US" sz="2800" dirty="0"/>
              <a:t>Evaluating your sources - </a:t>
            </a:r>
            <a:br>
              <a:rPr lang="en-US" sz="2800" dirty="0"/>
            </a:br>
            <a:r>
              <a:rPr lang="en-US" sz="2800" dirty="0"/>
              <a:t>thinking critically about </a:t>
            </a:r>
            <a:r>
              <a:rPr lang="en-US" sz="2800" dirty="0" smtClean="0"/>
              <a:t>information</a:t>
            </a:r>
          </a:p>
          <a:p>
            <a:r>
              <a:rPr lang="en-US" sz="2800" dirty="0" smtClean="0"/>
              <a:t>Sources in Education</a:t>
            </a:r>
            <a:endParaRPr lang="en-US" sz="2800" dirty="0"/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2" descr="http://searchenginewatch.com/reports/nrcurren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28600"/>
            <a:ext cx="5324475" cy="6324600"/>
          </a:xfrm>
          <a:prstGeom prst="rect">
            <a:avLst/>
          </a:prstGeom>
          <a:noFill/>
        </p:spPr>
      </p:pic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1752600" y="838200"/>
            <a:ext cx="17526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US Digital Media Universe Audience Reach</a:t>
            </a:r>
            <a:br>
              <a:rPr lang="en-US" sz="2400" b="1">
                <a:latin typeface="Arial" charset="0"/>
              </a:rPr>
            </a:br>
            <a:r>
              <a:rPr lang="en-US" sz="1000" b="1">
                <a:latin typeface="Arial" charset="0"/>
              </a:rPr>
              <a:t>Home &amp; Work Users</a:t>
            </a:r>
            <a:br>
              <a:rPr lang="en-US" sz="1000" b="1">
                <a:latin typeface="Arial" charset="0"/>
              </a:rPr>
            </a:br>
            <a:r>
              <a:rPr lang="en-US" sz="1000" b="1">
                <a:latin typeface="Arial" charset="0"/>
              </a:rPr>
              <a:t>January 2003</a:t>
            </a:r>
            <a:br>
              <a:rPr lang="en-US" sz="1000" b="1">
                <a:latin typeface="Arial" charset="0"/>
              </a:rPr>
            </a:br>
            <a:endParaRPr lang="en-US" sz="1000" b="1">
              <a:latin typeface="Arial" charset="0"/>
            </a:endParaRP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914400" y="3352800"/>
            <a:ext cx="2209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Verdana" pitchFamily="34" charset="0"/>
              </a:rPr>
              <a:t>KEY:</a:t>
            </a:r>
            <a:r>
              <a:rPr lang="en-US" sz="1200">
                <a:latin typeface="Verdana" pitchFamily="34" charset="0"/>
              </a:rPr>
              <a:t> </a:t>
            </a:r>
            <a:br>
              <a:rPr lang="en-US" sz="1200">
                <a:latin typeface="Verdana" pitchFamily="34" charset="0"/>
              </a:rPr>
            </a:br>
            <a:r>
              <a:rPr lang="en-US" sz="1200" b="1">
                <a:latin typeface="Verdana" pitchFamily="34" charset="0"/>
              </a:rPr>
              <a:t>GG=Google, YH=Yahoo, </a:t>
            </a:r>
            <a:br>
              <a:rPr lang="en-US" sz="1200" b="1">
                <a:latin typeface="Verdana" pitchFamily="34" charset="0"/>
              </a:rPr>
            </a:br>
            <a:r>
              <a:rPr lang="en-US" sz="1200" b="1">
                <a:latin typeface="Verdana" pitchFamily="34" charset="0"/>
              </a:rPr>
              <a:t>MSN=MSN, </a:t>
            </a:r>
            <a:br>
              <a:rPr lang="en-US" sz="1200" b="1">
                <a:latin typeface="Verdana" pitchFamily="34" charset="0"/>
              </a:rPr>
            </a:br>
            <a:r>
              <a:rPr lang="en-US" sz="1200" b="1">
                <a:latin typeface="Verdana" pitchFamily="34" charset="0"/>
              </a:rPr>
              <a:t>AOL=AOL, </a:t>
            </a:r>
            <a:br>
              <a:rPr lang="en-US" sz="1200" b="1">
                <a:latin typeface="Verdana" pitchFamily="34" charset="0"/>
              </a:rPr>
            </a:br>
            <a:r>
              <a:rPr lang="en-US" sz="1200" b="1">
                <a:latin typeface="Verdana" pitchFamily="34" charset="0"/>
              </a:rPr>
              <a:t>AJ=Ask Jeeves,</a:t>
            </a:r>
            <a:br>
              <a:rPr lang="en-US" sz="1200" b="1">
                <a:latin typeface="Verdana" pitchFamily="34" charset="0"/>
              </a:rPr>
            </a:br>
            <a:r>
              <a:rPr lang="en-US" sz="1200" b="1">
                <a:latin typeface="Verdana" pitchFamily="34" charset="0"/>
              </a:rPr>
              <a:t>OVR=Overture (GoTo), IS=InfoSpace, NS=Netscape, AV=AltaVista,</a:t>
            </a:r>
            <a:br>
              <a:rPr lang="en-US" sz="1200" b="1">
                <a:latin typeface="Verdana" pitchFamily="34" charset="0"/>
              </a:rPr>
            </a:br>
            <a:r>
              <a:rPr lang="en-US" sz="1200" b="1">
                <a:latin typeface="Verdana" pitchFamily="34" charset="0"/>
              </a:rPr>
              <a:t>LY=Lycos, ELINK=EarthLink.com, LS=LookSmart,</a:t>
            </a:r>
            <a:r>
              <a:rPr lang="en-US" sz="1200">
                <a:latin typeface="Verdana" pitchFamily="34" charset="0"/>
              </a:rPr>
              <a:t> </a:t>
            </a:r>
            <a:br>
              <a:rPr lang="en-US" sz="1200">
                <a:latin typeface="Verdana" pitchFamily="34" charset="0"/>
              </a:rPr>
            </a:br>
            <a:endParaRPr lang="en-US" sz="1200">
              <a:latin typeface="Verdana" pitchFamily="34" charset="0"/>
            </a:endParaRP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1295400" y="6477000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Verdana" pitchFamily="34" charset="0"/>
                <a:hlinkClick r:id="rId3"/>
              </a:rPr>
              <a:t>http://searchenginewatch.com/reports/netratings.html</a:t>
            </a:r>
            <a:endParaRPr lang="en-US" sz="1600">
              <a:latin typeface="Verdana" pitchFamily="34" charset="0"/>
            </a:endParaRPr>
          </a:p>
        </p:txBody>
      </p:sp>
      <p:pic>
        <p:nvPicPr>
          <p:cNvPr id="8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44500"/>
            <a:ext cx="7086600" cy="1308100"/>
          </a:xfrm>
        </p:spPr>
        <p:txBody>
          <a:bodyPr/>
          <a:lstStyle/>
          <a:p>
            <a:r>
              <a:rPr lang="en-US" sz="4000" dirty="0"/>
              <a:t>There are specialized search </a:t>
            </a:r>
            <a:br>
              <a:rPr lang="en-US" sz="4000" dirty="0"/>
            </a:br>
            <a:r>
              <a:rPr lang="en-US" sz="4000" dirty="0"/>
              <a:t>engines for almost every topic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057400"/>
            <a:ext cx="70104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For a list of over 3,000 search engines  go to Search Engine Guide:</a:t>
            </a:r>
            <a:br>
              <a:rPr lang="en-US" sz="2800"/>
            </a:br>
            <a:r>
              <a:rPr lang="en-US" sz="2800" b="0">
                <a:hlinkClick r:id="rId2"/>
              </a:rPr>
              <a:t>http://www.searchengineguide.com</a:t>
            </a:r>
            <a:endParaRPr lang="en-US" sz="2800" b="0"/>
          </a:p>
          <a:p>
            <a:pPr>
              <a:lnSpc>
                <a:spcPct val="90000"/>
              </a:lnSpc>
            </a:pPr>
            <a:r>
              <a:rPr lang="en-US" sz="2800" b="0"/>
              <a:t>For detailed information aimed at</a:t>
            </a:r>
            <a:r>
              <a:rPr lang="en-US" sz="2800"/>
              <a:t> search professionals try SearchEngineWatch:</a:t>
            </a:r>
            <a:r>
              <a:rPr lang="en-US" sz="2400"/>
              <a:t/>
            </a:r>
            <a:br>
              <a:rPr lang="en-US" sz="2400"/>
            </a:br>
            <a:r>
              <a:rPr lang="en-US" sz="2400">
                <a:hlinkClick r:id="rId3"/>
              </a:rPr>
              <a:t>http://www.searchenginewatch.com</a:t>
            </a:r>
            <a:endParaRPr lang="en-US" sz="2400"/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b="1" kern="12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BUSINESS SOURCES (NATIONAL)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Government of Pakistan 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2"/>
              </a:rPr>
              <a:t>www.pakistan.gov.pk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Pakistan Bureau of Statistics- 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www.pbs.gov.pk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State Bank of Pakistan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4"/>
              </a:rPr>
              <a:t>www.sbp.org.pk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Ministry of Finance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5"/>
              </a:rPr>
              <a:t>www.finance.gov.pk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Ministry of Commerce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6"/>
              </a:rPr>
              <a:t>www.commerce.gov.pk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Ministry of industries-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7"/>
              </a:rPr>
              <a:t>www.moip.gov.pk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Security and Exchange Commission of Pakistan 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8"/>
              </a:rPr>
              <a:t>www.secp.gov.pk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Federal Board of Revenue 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9"/>
              </a:rPr>
              <a:t>www.fbr.gov.pk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Board of Investment 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10"/>
              </a:rPr>
              <a:t>www.pakboi.gov.pk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SMEDA -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11"/>
              </a:rPr>
              <a:t>www.smeda.org.pk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Trade Development Authority of Pakistan 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12"/>
              </a:rPr>
              <a:t>www.tdap.gov.pk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LCCI The Lahore Chamber of commerce &amp; industry 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13"/>
              </a:rPr>
              <a:t>www.lcci.com.pk</a:t>
            </a:r>
            <a:endParaRPr kumimoji="1" lang="en-US" sz="1600" u="sng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KSE/LSE websites 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14"/>
              </a:rPr>
              <a:t>www.kse.com.pk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Jamal’s Yellow Pages of Pakistan -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15"/>
              </a:rPr>
              <a:t>www.jamals.com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r>
              <a:rPr lang="en-US" b="1" kern="1200" cap="all" dirty="0" smtClean="0">
                <a:effectLst>
                  <a:reflection blurRad="12700" stA="48000" endA="300" endPos="55000" dir="5400000" sy="-90000" algn="bl" rotWithShape="0"/>
                </a:effectLst>
              </a:rPr>
              <a:t>BUSINESS SOURCES (INTERNATIONAL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UN COMTRADE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2"/>
              </a:rPr>
              <a:t>http://comtrade.un.org/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International Trade Statistics Aggregates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http://www.ita.doc.gov/td/industry/otea/usfth/tabcon.html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ITC –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4"/>
              </a:rPr>
              <a:t>www.intracen.org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Trade Map 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5"/>
              </a:rPr>
              <a:t>www.trademap.org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Market Access Map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6"/>
              </a:rPr>
              <a:t>www.macmap.org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Investment Map -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7"/>
              </a:rPr>
              <a:t>www.investmentmap.org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FAO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3"/>
              </a:rPr>
              <a:t>http://www.fao.org.pk/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UNIDO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7"/>
              </a:rPr>
              <a:t>http://www.unido.org/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WTO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7"/>
              </a:rPr>
              <a:t>http://www.wto.org/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WDI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8"/>
              </a:rPr>
              <a:t>http://ddp-ext.worldbank.org/ext/DDPQQ/member.do?method=getMembers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rgbClr val="0070C0"/>
                </a:solidFill>
              </a:rPr>
              <a:t>Google Finance –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9"/>
              </a:rPr>
              <a:t>finance.google.com</a:t>
            </a:r>
            <a:endParaRPr kumimoji="1" lang="en-US" sz="1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hlinkClick r:id="rId10"/>
              </a:rPr>
              <a:t>UN Treaty Collection </a:t>
            </a:r>
            <a:r>
              <a:rPr kumimoji="1" lang="en-US" sz="1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	</a:t>
            </a:r>
            <a:r>
              <a:rPr kumimoji="1" lang="en-US" sz="1600" dirty="0" smtClean="0">
                <a:solidFill>
                  <a:srgbClr val="0070C0"/>
                </a:solidFill>
              </a:rPr>
              <a:t>Full text of UN Treaties from 1945 to present</a:t>
            </a:r>
          </a:p>
          <a:p>
            <a:endParaRPr lang="en-US" dirty="0"/>
          </a:p>
        </p:txBody>
      </p:sp>
      <p:pic>
        <p:nvPicPr>
          <p:cNvPr id="5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best online Sites to visit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6705600" cy="4648200"/>
          </a:xfrm>
        </p:spPr>
        <p:txBody>
          <a:bodyPr/>
          <a:lstStyle/>
          <a:p>
            <a:r>
              <a:rPr lang="en-US" sz="1400" dirty="0" smtClean="0"/>
              <a:t>Top 10 online libraries to visit: </a:t>
            </a:r>
            <a:br>
              <a:rPr lang="en-US" sz="1400" dirty="0" smtClean="0"/>
            </a:br>
            <a:r>
              <a:rPr lang="en-US" sz="1400" dirty="0" smtClean="0"/>
              <a:t>What are the best online libraries to read and download </a:t>
            </a:r>
            <a:r>
              <a:rPr lang="en-US" sz="1400" dirty="0" err="1" smtClean="0"/>
              <a:t>ebooks</a:t>
            </a:r>
            <a:r>
              <a:rPr lang="en-US" sz="1400" dirty="0" smtClean="0"/>
              <a:t> for free? These websites are ads free and most of them don’t require registration.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1. Internet Archive: the largest digital library to download free </a:t>
            </a:r>
            <a:r>
              <a:rPr lang="en-US" sz="1400" dirty="0" err="1" smtClean="0"/>
              <a:t>ebooks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>
                <a:hlinkClick r:id="rId2"/>
              </a:rPr>
              <a:t>http://archive.org/index.php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2. </a:t>
            </a:r>
            <a:r>
              <a:rPr lang="en-US" sz="1400" dirty="0" err="1" smtClean="0"/>
              <a:t>Libgen</a:t>
            </a:r>
            <a:r>
              <a:rPr lang="en-US" sz="1400" dirty="0" smtClean="0"/>
              <a:t> Project: offers over 33000 free </a:t>
            </a:r>
            <a:r>
              <a:rPr lang="en-US" sz="1400" dirty="0" err="1" smtClean="0"/>
              <a:t>ebooks</a:t>
            </a:r>
            <a:r>
              <a:rPr lang="en-US" sz="1400" dirty="0" smtClean="0"/>
              <a:t> to read online and download </a:t>
            </a:r>
            <a:r>
              <a:rPr lang="en-US" sz="1400" u="sng" dirty="0" smtClean="0"/>
              <a:t>http://croco.freeonsciencelibraryguide.com/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3. Google Books: search full preview books then </a:t>
            </a:r>
            <a:r>
              <a:rPr lang="en-US" sz="1400" dirty="0" err="1" smtClean="0"/>
              <a:t>google</a:t>
            </a:r>
            <a:r>
              <a:rPr lang="en-US" sz="1400" dirty="0" smtClean="0"/>
              <a:t> will give you a link to download the </a:t>
            </a:r>
            <a:r>
              <a:rPr lang="en-US" sz="1400" dirty="0" err="1" smtClean="0"/>
              <a:t>ebook</a:t>
            </a:r>
            <a:r>
              <a:rPr lang="en-US" sz="1400" dirty="0" smtClean="0"/>
              <a:t> if it’s not copyrighted. </a:t>
            </a:r>
            <a:br>
              <a:rPr lang="en-US" sz="1400" dirty="0" smtClean="0"/>
            </a:br>
            <a:r>
              <a:rPr lang="en-US" sz="1400" dirty="0" smtClean="0">
                <a:hlinkClick r:id="rId3"/>
              </a:rPr>
              <a:t>http://books.google.com/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4. University of Pennsylvania Books Page: lists over 1 million free books to read and download. </a:t>
            </a:r>
            <a:br>
              <a:rPr lang="en-US" sz="1400" dirty="0" smtClean="0"/>
            </a:br>
            <a:r>
              <a:rPr lang="en-US" sz="1400" dirty="0" smtClean="0">
                <a:hlinkClick r:id="rId4"/>
              </a:rPr>
              <a:t>http://onlinebooks.library.upenn.edu/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5. Open Library: over 1 million classic literature free </a:t>
            </a:r>
            <a:r>
              <a:rPr lang="en-US" sz="1400" dirty="0" err="1" smtClean="0"/>
              <a:t>ebooks</a:t>
            </a:r>
            <a:r>
              <a:rPr lang="en-US" sz="1400" dirty="0" smtClean="0"/>
              <a:t> to download </a:t>
            </a:r>
            <a:br>
              <a:rPr lang="en-US" sz="1400" dirty="0" smtClean="0"/>
            </a:br>
            <a:r>
              <a:rPr lang="en-US" sz="1400" dirty="0" smtClean="0">
                <a:hlinkClick r:id="rId5"/>
              </a:rPr>
              <a:t>http://openlibrary.org/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CSUS Library Instruction</a:t>
            </a:r>
          </a:p>
          <a:p>
            <a:r>
              <a:rPr lang="en-US" smtClean="0"/>
              <a:t>Fall 2004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CSUS Library Instruction</a:t>
            </a:r>
          </a:p>
          <a:p>
            <a:r>
              <a:rPr lang="en-US" smtClean="0"/>
              <a:t>Fall 2004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14600" y="1676400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6. eBooks at Adelaide: the online library of the University of Adelaide, offers free classic literature, philosophy, science and medicine </a:t>
            </a:r>
            <a:r>
              <a:rPr lang="en-US" sz="1600" dirty="0" err="1" smtClean="0"/>
              <a:t>ebooks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>
                <a:hlinkClick r:id="rId2"/>
              </a:rPr>
              <a:t>http://ebooks.adelaide.edu.au/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7. Bartleby: provides the encyclopedia of world history and Harvard classics </a:t>
            </a:r>
            <a:br>
              <a:rPr lang="en-US" sz="1600" dirty="0" smtClean="0"/>
            </a:br>
            <a:r>
              <a:rPr lang="en-US" sz="1600" dirty="0" smtClean="0">
                <a:hlinkClick r:id="rId3"/>
              </a:rPr>
              <a:t>http://www.bartleby.com/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8. Bibliomania: offers over 2000 free electronic documents, as well as research results </a:t>
            </a:r>
            <a:br>
              <a:rPr lang="en-US" sz="1600" dirty="0" smtClean="0"/>
            </a:br>
            <a:r>
              <a:rPr lang="en-US" sz="1600" dirty="0" smtClean="0">
                <a:hlinkClick r:id="rId4"/>
              </a:rPr>
              <a:t>http://www.bibliomania.com/</a:t>
            </a:r>
            <a:r>
              <a:rPr lang="en-US" sz="16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      9. Book </a:t>
            </a:r>
            <a:r>
              <a:rPr lang="en-US" sz="1600" dirty="0" err="1" smtClean="0"/>
              <a:t>Fi</a:t>
            </a:r>
            <a:r>
              <a:rPr lang="en-US" sz="1600" dirty="0" smtClean="0"/>
              <a:t>: 2,231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600" dirty="0" smtClean="0"/>
              <a:t>      </a:t>
            </a:r>
            <a:r>
              <a:rPr lang="en-US" sz="1600" u="sng" dirty="0" smtClean="0"/>
              <a:t> http://bookfi.org/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10. The New York Public Library: offers thousands of free </a:t>
            </a:r>
            <a:r>
              <a:rPr lang="en-US" sz="1600" dirty="0" err="1" smtClean="0"/>
              <a:t>ebooks</a:t>
            </a:r>
            <a:r>
              <a:rPr lang="en-US" sz="1600" dirty="0" smtClean="0"/>
              <a:t> in various formats </a:t>
            </a:r>
            <a:br>
              <a:rPr lang="en-US" sz="1600" dirty="0" smtClean="0"/>
            </a:br>
            <a:r>
              <a:rPr lang="en-US" sz="1600" dirty="0" smtClean="0">
                <a:hlinkClick r:id="rId5"/>
              </a:rPr>
              <a:t>http://ebooks.nypl.org/F31CC83B-843C-4BD0-8B51-C1921D02661B/10/257/en/Default.htm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11. </a:t>
            </a:r>
            <a:r>
              <a:rPr lang="en-US" sz="1600" dirty="0" err="1" smtClean="0"/>
              <a:t>ManyBooks</a:t>
            </a:r>
            <a:r>
              <a:rPr lang="en-US" sz="1600" dirty="0" smtClean="0"/>
              <a:t>: ads free library to download over 29,000 free </a:t>
            </a:r>
            <a:r>
              <a:rPr lang="en-US" sz="1600" dirty="0" err="1" smtClean="0"/>
              <a:t>ebooks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>
                <a:hlinkClick r:id="rId6"/>
              </a:rPr>
              <a:t>http://manybooks.net/</a:t>
            </a:r>
            <a:endParaRPr lang="en-US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67640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https://www.bookbub.com/landers/choices2.php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04800" y="1905000"/>
            <a:ext cx="647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http://www.book-cycle.org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438400"/>
            <a:ext cx="80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http://www.getfreeebooks.com/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28600" y="2819400"/>
            <a:ext cx="8610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http://www.hongkiat.com/blog/20-best-websites-to-download-free-e-books/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28600" y="32004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http://www.freemake.com/blog/20-best-websites-to-download-free-ebooks/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28600" y="3429000"/>
            <a:ext cx="2438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http://bookboon.com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3886200"/>
            <a:ext cx="594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http://www.goodreads.com/ebooks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28600" y="41910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http://www.getfreeebooks.com/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28600" y="4572000"/>
            <a:ext cx="678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http://mashable.com/2014/07/19/free-ebooks/#Y04ofisZbZk5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28600" y="4953000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http://www.spencerlibrary.com/ebooks.shtml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228600" y="5181600"/>
            <a:ext cx="29335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http://www.gutenberg.org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28600" y="55626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http://www.1stwebdesigner.com/best-websites-download-free-e-books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590800" y="685800"/>
            <a:ext cx="579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Free Books Sites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5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600200"/>
            <a:ext cx="4593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https://doaj.org/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133600"/>
            <a:ext cx="45267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http://www.e-journals.org/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5908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http://www.ipl.org/div/farq/articleFARQ.html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3048000"/>
            <a:ext cx="8991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http://www.elsevier.com/about/open-science/open-access/open-access-journals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4038600"/>
            <a:ext cx="4393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http://home.highwire.org/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5720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http://www.newschool.edu/cps/subpage.aspx?id=55034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0" y="50292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https://scholar.google.com.pk/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56260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http://www.palgrave-journals.com/dddmp/free_articles.html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1219200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sci-hub.club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685800"/>
            <a:ext cx="579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Free Journals Articles Sites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3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http://www.imgion.com/images/01/Youre-welcome-with-red-glitt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86868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Glossary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057400"/>
            <a:ext cx="3276600" cy="4114800"/>
          </a:xfrm>
          <a:noFill/>
          <a:ln/>
        </p:spPr>
        <p:txBody>
          <a:bodyPr lIns="90488" tIns="44450" rIns="90488" bIns="44450"/>
          <a:lstStyle/>
          <a:p>
            <a:pPr>
              <a:spcBef>
                <a:spcPct val="10000"/>
              </a:spcBef>
            </a:pPr>
            <a:r>
              <a:rPr lang="en-US" sz="3200" dirty="0"/>
              <a:t>blogging</a:t>
            </a:r>
          </a:p>
          <a:p>
            <a:pPr>
              <a:spcBef>
                <a:spcPct val="10000"/>
              </a:spcBef>
            </a:pPr>
            <a:r>
              <a:rPr lang="en-US" sz="3200" dirty="0"/>
              <a:t>browser</a:t>
            </a:r>
          </a:p>
          <a:p>
            <a:pPr>
              <a:spcBef>
                <a:spcPct val="10000"/>
              </a:spcBef>
            </a:pPr>
            <a:r>
              <a:rPr lang="en-US" sz="3200" dirty="0" smtClean="0"/>
              <a:t>Web 2.0</a:t>
            </a:r>
            <a:endParaRPr lang="en-US" sz="3200" dirty="0"/>
          </a:p>
          <a:p>
            <a:pPr>
              <a:spcBef>
                <a:spcPct val="10000"/>
              </a:spcBef>
            </a:pPr>
            <a:r>
              <a:rPr lang="en-US" sz="3200" dirty="0" smtClean="0"/>
              <a:t>Databases</a:t>
            </a:r>
            <a:endParaRPr lang="en-US" sz="3200" dirty="0"/>
          </a:p>
          <a:p>
            <a:pPr>
              <a:spcBef>
                <a:spcPct val="10000"/>
              </a:spcBef>
            </a:pPr>
            <a:r>
              <a:rPr lang="en-US" sz="3200" dirty="0"/>
              <a:t>html</a:t>
            </a:r>
          </a:p>
          <a:p>
            <a:pPr>
              <a:spcBef>
                <a:spcPct val="10000"/>
              </a:spcBef>
            </a:pPr>
            <a:r>
              <a:rPr lang="en-US" sz="3200" dirty="0"/>
              <a:t>http</a:t>
            </a:r>
          </a:p>
          <a:p>
            <a:pPr>
              <a:spcBef>
                <a:spcPct val="10000"/>
              </a:spcBef>
            </a:pPr>
            <a:r>
              <a:rPr lang="en-US" sz="3200" dirty="0"/>
              <a:t>hypertext link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2133600"/>
            <a:ext cx="3810000" cy="39624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3200" dirty="0" err="1"/>
              <a:t>Metasearch</a:t>
            </a:r>
            <a:endParaRPr lang="en-US" sz="3200" dirty="0"/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3200" dirty="0"/>
              <a:t>Invisible Web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3200" dirty="0" smtClean="0"/>
              <a:t>OPAC</a:t>
            </a:r>
            <a:endParaRPr lang="en-US" sz="3200" dirty="0"/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3200" dirty="0" smtClean="0"/>
              <a:t>portals</a:t>
            </a:r>
            <a:endParaRPr lang="en-US" sz="3200" dirty="0"/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3200" dirty="0" smtClean="0"/>
              <a:t>Social Media</a:t>
            </a:r>
            <a:endParaRPr lang="en-US" sz="3200" dirty="0"/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3200" dirty="0" smtClean="0"/>
              <a:t>Data Warehouse</a:t>
            </a:r>
            <a:endParaRPr lang="en-US" sz="3200" dirty="0"/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3200" dirty="0"/>
              <a:t>URL</a:t>
            </a:r>
          </a:p>
        </p:txBody>
      </p:sp>
      <p:pic>
        <p:nvPicPr>
          <p:cNvPr id="7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315200" cy="1143000"/>
          </a:xfrm>
        </p:spPr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>3 Main Types of Search Tools:...</a:t>
            </a:r>
          </a:p>
        </p:txBody>
      </p:sp>
      <p:sp>
        <p:nvSpPr>
          <p:cNvPr id="849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Web Directory</a:t>
            </a:r>
            <a:r>
              <a:rPr lang="en-US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Hierarchical</a:t>
            </a:r>
            <a:r>
              <a:rPr lang="en-US"/>
              <a:t> - organized in a classification system.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Standard Search Engine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– uses mathematical algorithms and boolean searches for keyword searches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Expert Pages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/>
              <a:t>–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/>
              <a:t>reviewed list.</a:t>
            </a:r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Expert Pages</a:t>
            </a:r>
          </a:p>
        </p:txBody>
      </p:sp>
      <p:sp>
        <p:nvSpPr>
          <p:cNvPr id="151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7010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err="1"/>
              <a:t>Infomine</a:t>
            </a:r>
            <a:r>
              <a:rPr lang="en-US" sz="2800" dirty="0"/>
              <a:t> - </a:t>
            </a:r>
            <a:r>
              <a:rPr lang="en-US" sz="2800" i="1" dirty="0"/>
              <a:t>Scholarly Internet Resource Collection </a:t>
            </a:r>
            <a:r>
              <a:rPr lang="en-US" sz="2800" dirty="0">
                <a:hlinkClick r:id="rId2"/>
              </a:rPr>
              <a:t>http://infomine.ucr.edu/</a:t>
            </a:r>
            <a:endParaRPr lang="en-US" sz="2800" dirty="0"/>
          </a:p>
          <a:p>
            <a:pPr>
              <a:buFontTx/>
              <a:buNone/>
            </a:pPr>
            <a:r>
              <a:rPr lang="en-US" dirty="0"/>
              <a:t>Librarians Index to the Internet</a:t>
            </a:r>
            <a:r>
              <a:rPr lang="en-US" sz="2400" dirty="0"/>
              <a:t> </a:t>
            </a:r>
            <a:r>
              <a:rPr lang="en-US" sz="2400" i="1" dirty="0"/>
              <a:t>Information You Can Trust</a:t>
            </a:r>
            <a:r>
              <a:rPr lang="en-US" sz="2800" dirty="0"/>
              <a:t> </a:t>
            </a:r>
            <a:r>
              <a:rPr lang="en-US" sz="2800" dirty="0">
                <a:hlinkClick r:id="rId3"/>
              </a:rPr>
              <a:t>http://lii.org/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The WWW Virtual Library</a:t>
            </a:r>
          </a:p>
          <a:p>
            <a:pPr>
              <a:buFontTx/>
              <a:buNone/>
            </a:pPr>
            <a:r>
              <a:rPr lang="en-US" sz="2800" dirty="0">
                <a:hlinkClick r:id="rId4"/>
              </a:rPr>
              <a:t>http://www.vlib.org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/>
              <a:t>CSUS Librarian Guides:</a:t>
            </a:r>
          </a:p>
          <a:p>
            <a:pPr>
              <a:buFontTx/>
              <a:buNone/>
            </a:pPr>
            <a:r>
              <a:rPr lang="en-US" sz="2800" dirty="0">
                <a:hlinkClick r:id="rId5"/>
              </a:rPr>
              <a:t>http://library.csus.edu/guides</a:t>
            </a:r>
            <a:r>
              <a:rPr lang="en-US" sz="2800" dirty="0" smtClean="0">
                <a:hlinkClick r:id="rId5"/>
              </a:rPr>
              <a:t>/</a:t>
            </a: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>
                <a:hlinkClick r:id="rId6"/>
              </a:rPr>
              <a:t>http://www.alexa.com/</a:t>
            </a: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http://archive.org/web/web.php</a:t>
            </a:r>
            <a:endParaRPr lang="en-US" sz="2800" dirty="0"/>
          </a:p>
          <a:p>
            <a:pPr algn="ctr">
              <a:buFontTx/>
              <a:buNone/>
            </a:pPr>
            <a:endParaRPr lang="en-US" dirty="0"/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Metasearch engines</a:t>
            </a:r>
          </a:p>
        </p:txBody>
      </p:sp>
      <p:sp>
        <p:nvSpPr>
          <p:cNvPr id="132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086600" cy="4114800"/>
          </a:xfrm>
        </p:spPr>
        <p:txBody>
          <a:bodyPr/>
          <a:lstStyle/>
          <a:p>
            <a:r>
              <a:rPr lang="en-US"/>
              <a:t>Search simultaneously across multiple search engines and displays top sites in each:</a:t>
            </a:r>
          </a:p>
          <a:p>
            <a:pPr lvl="1"/>
            <a:r>
              <a:rPr lang="en-US"/>
              <a:t>Dogpile.com	</a:t>
            </a:r>
          </a:p>
          <a:p>
            <a:pPr lvl="1"/>
            <a:r>
              <a:rPr lang="en-US"/>
              <a:t>Vivisimo.com</a:t>
            </a:r>
          </a:p>
          <a:p>
            <a:r>
              <a:rPr lang="en-US" sz="2800"/>
              <a:t>Warning: Some now charge for higher listings, e.g., Overture</a:t>
            </a:r>
          </a:p>
          <a:p>
            <a:endParaRPr lang="en-US" sz="2800"/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392" name="Object 102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78125" y="838200"/>
          <a:ext cx="6253163" cy="5994400"/>
        </p:xfrm>
        <a:graphic>
          <a:graphicData uri="http://schemas.openxmlformats.org/presentationml/2006/ole">
            <p:oleObj spid="_x0000_s187398" name="Clip" r:id="rId4" imgW="3073400" imgH="2946400" progId="">
              <p:embed/>
            </p:oleObj>
          </a:graphicData>
        </a:graphic>
      </p:graphicFrame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870575" y="2333625"/>
            <a:ext cx="2968625" cy="1095375"/>
          </a:xfrm>
          <a:noFill/>
          <a:ln/>
        </p:spPr>
        <p:txBody>
          <a:bodyPr lIns="90488" tIns="44450" rIns="90488" bIns="44450">
            <a:spAutoFit/>
          </a:bodyPr>
          <a:lstStyle/>
          <a:p>
            <a:pPr>
              <a:lnSpc>
                <a:spcPct val="75000"/>
              </a:lnSpc>
              <a:spcBef>
                <a:spcPct val="10000"/>
              </a:spcBef>
            </a:pPr>
            <a:r>
              <a:rPr lang="en-US" sz="4400">
                <a:solidFill>
                  <a:srgbClr val="076188"/>
                </a:solidFill>
              </a:rPr>
              <a:t>Search Engines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057400" y="1371600"/>
            <a:ext cx="7315200" cy="16002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How Search</a:t>
            </a:r>
            <a:br>
              <a:rPr lang="en-US" sz="4000" dirty="0"/>
            </a:br>
            <a:r>
              <a:rPr lang="en-US" sz="4000" dirty="0"/>
              <a:t>Engines Think</a:t>
            </a:r>
            <a:br>
              <a:rPr lang="en-US" sz="4000" dirty="0"/>
            </a:br>
            <a:r>
              <a:rPr lang="en-US" sz="4000" dirty="0"/>
              <a:t>and Work</a:t>
            </a:r>
          </a:p>
        </p:txBody>
      </p:sp>
      <p:pic>
        <p:nvPicPr>
          <p:cNvPr id="6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066800"/>
            <a:ext cx="6781800" cy="4508500"/>
          </a:xfrm>
        </p:spPr>
        <p:txBody>
          <a:bodyPr/>
          <a:lstStyle/>
          <a:p>
            <a:r>
              <a:rPr lang="en-US" dirty="0"/>
              <a:t>Most search engines and databases use  </a:t>
            </a:r>
            <a:r>
              <a:rPr lang="en-US" dirty="0">
                <a:solidFill>
                  <a:srgbClr val="FF3300"/>
                </a:solidFill>
              </a:rPr>
              <a:t>Boolean Operators</a:t>
            </a:r>
            <a:r>
              <a:rPr lang="en-US" dirty="0"/>
              <a:t> to create search statements, e.g.</a:t>
            </a:r>
            <a:br>
              <a:rPr lang="en-US" dirty="0"/>
            </a:br>
            <a:r>
              <a:rPr lang="en-US" dirty="0">
                <a:solidFill>
                  <a:schemeClr val="bg2"/>
                </a:solidFill>
              </a:rPr>
              <a:t>(domestic </a:t>
            </a:r>
            <a:r>
              <a:rPr lang="en-US" dirty="0">
                <a:solidFill>
                  <a:srgbClr val="FF3300"/>
                </a:solidFill>
              </a:rPr>
              <a:t>or</a:t>
            </a:r>
            <a:r>
              <a:rPr lang="en-US" dirty="0">
                <a:solidFill>
                  <a:schemeClr val="bg2"/>
                </a:solidFill>
              </a:rPr>
              <a:t> family) </a:t>
            </a:r>
            <a:r>
              <a:rPr lang="en-US" dirty="0">
                <a:solidFill>
                  <a:srgbClr val="FF3300"/>
                </a:solidFill>
              </a:rPr>
              <a:t>and</a:t>
            </a:r>
            <a:r>
              <a:rPr lang="en-US" dirty="0">
                <a:solidFill>
                  <a:schemeClr val="bg2"/>
                </a:solidFill>
              </a:rPr>
              <a:t/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     (violence </a:t>
            </a:r>
            <a:r>
              <a:rPr lang="en-US" dirty="0">
                <a:solidFill>
                  <a:srgbClr val="FF3300"/>
                </a:solidFill>
              </a:rPr>
              <a:t>not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political)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4800"/>
              <a:t>Boolean Operators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38100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3800">
                <a:solidFill>
                  <a:srgbClr val="92D682"/>
                </a:solidFill>
              </a:rPr>
              <a:t>AND</a:t>
            </a:r>
            <a:r>
              <a:rPr lang="en-US" sz="3000">
                <a:solidFill>
                  <a:srgbClr val="92D682"/>
                </a:solidFill>
              </a:rPr>
              <a:t> </a:t>
            </a:r>
            <a:r>
              <a:rPr lang="en-US" sz="3400"/>
              <a:t> requires both terms to appear in the items that are retrieved.</a:t>
            </a:r>
          </a:p>
          <a:p>
            <a:pPr>
              <a:lnSpc>
                <a:spcPct val="90000"/>
              </a:lnSpc>
            </a:pPr>
            <a:r>
              <a:rPr lang="en-US" sz="3800">
                <a:solidFill>
                  <a:srgbClr val="EF9A4D"/>
                </a:solidFill>
              </a:rPr>
              <a:t>OR</a:t>
            </a:r>
            <a:r>
              <a:rPr lang="en-US" sz="3800">
                <a:solidFill>
                  <a:srgbClr val="FC0128"/>
                </a:solidFill>
              </a:rPr>
              <a:t> </a:t>
            </a:r>
            <a:r>
              <a:rPr lang="en-US" sz="3400"/>
              <a:t> requires either term to appear in the items that are retrieved.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3800">
                <a:solidFill>
                  <a:srgbClr val="D19FEF"/>
                </a:solidFill>
              </a:rPr>
              <a:t>NOT</a:t>
            </a:r>
            <a:r>
              <a:rPr lang="en-US" sz="3400"/>
              <a:t>  excludes a term.</a:t>
            </a:r>
            <a:endParaRPr lang="en-US" sz="3000">
              <a:solidFill>
                <a:srgbClr val="EF9A4D"/>
              </a:solidFill>
            </a:endParaRPr>
          </a:p>
        </p:txBody>
      </p:sp>
      <p:pic>
        <p:nvPicPr>
          <p:cNvPr id="5" name="Picture 1" descr="D:\c drive data\8101\Desktop\UMT Library logo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24600"/>
            <a:ext cx="609599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3179</TotalTime>
  <Words>825</Words>
  <Application>Microsoft Office PowerPoint</Application>
  <PresentationFormat>On-screen Show (4:3)</PresentationFormat>
  <Paragraphs>191</Paragraphs>
  <Slides>28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Cactus</vt:lpstr>
      <vt:lpstr>Clip</vt:lpstr>
      <vt:lpstr>Tactics and Evaluation</vt:lpstr>
      <vt:lpstr>Today’s Agenda</vt:lpstr>
      <vt:lpstr>Glossary</vt:lpstr>
      <vt:lpstr> 3 Main Types of Search Tools:...</vt:lpstr>
      <vt:lpstr>Expert Pages</vt:lpstr>
      <vt:lpstr>Metasearch engines</vt:lpstr>
      <vt:lpstr>  How Search Engines Think and Work</vt:lpstr>
      <vt:lpstr>Most search engines and databases use  Boolean Operators to create search statements, e.g. (domestic or family) and      (violence not political) </vt:lpstr>
      <vt:lpstr>Boolean Operators</vt:lpstr>
      <vt:lpstr>Boolean Search Strategy</vt:lpstr>
      <vt:lpstr>Choose based on your  Information Need</vt:lpstr>
      <vt:lpstr>Advanced Searching</vt:lpstr>
      <vt:lpstr>Handout</vt:lpstr>
      <vt:lpstr>Slide 14</vt:lpstr>
      <vt:lpstr>Common Codes in Domain  Names</vt:lpstr>
      <vt:lpstr>Think critically about the information you find on the Web...</vt:lpstr>
      <vt:lpstr>Questions you should ask when evaluating a Web page:</vt:lpstr>
      <vt:lpstr>Web Searching Tips</vt:lpstr>
      <vt:lpstr>Slide 19</vt:lpstr>
      <vt:lpstr>Slide 20</vt:lpstr>
      <vt:lpstr>There are specialized search  engines for almost every topic</vt:lpstr>
      <vt:lpstr>BUSINESS SOURCES (NATIONAL)</vt:lpstr>
      <vt:lpstr>BUSINESS SOURCES (INTERNATIONAL</vt:lpstr>
      <vt:lpstr>Top 10 best online Sites to visit </vt:lpstr>
      <vt:lpstr>Slide 25</vt:lpstr>
      <vt:lpstr>Slide 26</vt:lpstr>
      <vt:lpstr>Slide 27</vt:lpstr>
      <vt:lpstr>Slide 28</vt:lpstr>
    </vt:vector>
  </TitlesOfParts>
  <Company>CSUS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 Strategies</dc:title>
  <dc:creator>gofflj</dc:creator>
  <cp:lastModifiedBy>8101</cp:lastModifiedBy>
  <cp:revision>161</cp:revision>
  <dcterms:created xsi:type="dcterms:W3CDTF">2002-02-01T19:02:39Z</dcterms:created>
  <dcterms:modified xsi:type="dcterms:W3CDTF">2015-10-30T13:00:24Z</dcterms:modified>
</cp:coreProperties>
</file>