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5"/>
  </p:notesMasterIdLst>
  <p:sldIdLst>
    <p:sldId id="256" r:id="rId2"/>
    <p:sldId id="279" r:id="rId3"/>
    <p:sldId id="257" r:id="rId4"/>
    <p:sldId id="258" r:id="rId5"/>
    <p:sldId id="259" r:id="rId6"/>
    <p:sldId id="260" r:id="rId7"/>
    <p:sldId id="261" r:id="rId8"/>
    <p:sldId id="262" r:id="rId9"/>
    <p:sldId id="263" r:id="rId10"/>
    <p:sldId id="268" r:id="rId11"/>
    <p:sldId id="264" r:id="rId12"/>
    <p:sldId id="265" r:id="rId13"/>
    <p:sldId id="269" r:id="rId14"/>
    <p:sldId id="270" r:id="rId15"/>
    <p:sldId id="267" r:id="rId16"/>
    <p:sldId id="271" r:id="rId17"/>
    <p:sldId id="272" r:id="rId18"/>
    <p:sldId id="273" r:id="rId19"/>
    <p:sldId id="274" r:id="rId20"/>
    <p:sldId id="275" r:id="rId21"/>
    <p:sldId id="277" r:id="rId22"/>
    <p:sldId id="276" r:id="rId23"/>
    <p:sldId id="278" r:id="rId2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5" d="100"/>
          <a:sy n="55" d="100"/>
        </p:scale>
        <p:origin x="-950"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39D26314-911B-434B-ABF4-AC3F4643D4E8}" type="datetimeFigureOut">
              <a:rPr lang="en-US" smtClean="0"/>
              <a:pPr/>
              <a:t>5/8/2009</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3920705F-6F02-4A66-A094-BAA193A9B28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20705F-6F02-4A66-A094-BAA193A9B281}"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EDD870A-0A56-41CB-BF12-CA550570DAAF}" type="datetimeFigureOut">
              <a:rPr lang="en-US" smtClean="0"/>
              <a:pPr/>
              <a:t>5/8/2009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CD3E747-3C4A-4754-991C-8DD8CD8EEE7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DD870A-0A56-41CB-BF12-CA550570DAAF}" type="datetimeFigureOut">
              <a:rPr lang="en-US" smtClean="0"/>
              <a:pPr/>
              <a:t>5/8/2009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3E747-3C4A-4754-991C-8DD8CD8EEE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DD870A-0A56-41CB-BF12-CA550570DAAF}" type="datetimeFigureOut">
              <a:rPr lang="en-US" smtClean="0"/>
              <a:pPr/>
              <a:t>5/8/2009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3E747-3C4A-4754-991C-8DD8CD8EEE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DD870A-0A56-41CB-BF12-CA550570DAAF}" type="datetimeFigureOut">
              <a:rPr lang="en-US" smtClean="0"/>
              <a:pPr/>
              <a:t>5/8/2009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3E747-3C4A-4754-991C-8DD8CD8EEE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EDD870A-0A56-41CB-BF12-CA550570DAAF}" type="datetimeFigureOut">
              <a:rPr lang="en-US" smtClean="0"/>
              <a:pPr/>
              <a:t>5/8/2009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3E747-3C4A-4754-991C-8DD8CD8EEE7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EDD870A-0A56-41CB-BF12-CA550570DAAF}" type="datetimeFigureOut">
              <a:rPr lang="en-US" smtClean="0"/>
              <a:pPr/>
              <a:t>5/8/2009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D3E747-3C4A-4754-991C-8DD8CD8EEE7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EDD870A-0A56-41CB-BF12-CA550570DAAF}" type="datetimeFigureOut">
              <a:rPr lang="en-US" smtClean="0"/>
              <a:pPr/>
              <a:t>5/8/2009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D3E747-3C4A-4754-991C-8DD8CD8EEE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EDD870A-0A56-41CB-BF12-CA550570DAAF}" type="datetimeFigureOut">
              <a:rPr lang="en-US" smtClean="0"/>
              <a:pPr/>
              <a:t>5/8/2009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D3E747-3C4A-4754-991C-8DD8CD8EEE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D870A-0A56-41CB-BF12-CA550570DAAF}" type="datetimeFigureOut">
              <a:rPr lang="en-US" smtClean="0"/>
              <a:pPr/>
              <a:t>5/8/2009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D3E747-3C4A-4754-991C-8DD8CD8EEE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EDD870A-0A56-41CB-BF12-CA550570DAAF}" type="datetimeFigureOut">
              <a:rPr lang="en-US" smtClean="0"/>
              <a:pPr/>
              <a:t>5/8/2009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D3E747-3C4A-4754-991C-8DD8CD8EEE7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EDD870A-0A56-41CB-BF12-CA550570DAAF}" type="datetimeFigureOut">
              <a:rPr lang="en-US" smtClean="0"/>
              <a:pPr/>
              <a:t>5/8/2009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CD3E747-3C4A-4754-991C-8DD8CD8EEE7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EDD870A-0A56-41CB-BF12-CA550570DAAF}" type="datetimeFigureOut">
              <a:rPr lang="en-US" smtClean="0"/>
              <a:pPr/>
              <a:t>5/8/2009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CD3E747-3C4A-4754-991C-8DD8CD8EEE7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mathworks.com/access/helpdesk/help/toolbox/image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200400"/>
            <a:ext cx="7772400" cy="1470025"/>
          </a:xfrm>
        </p:spPr>
        <p:txBody>
          <a:bodyPr>
            <a:noAutofit/>
          </a:bodyPr>
          <a:lstStyle/>
          <a:p>
            <a:pPr algn="ctr"/>
            <a:r>
              <a:rPr lang="en-US" sz="5400" dirty="0" smtClean="0"/>
              <a:t>In the name of </a:t>
            </a:r>
            <a:br>
              <a:rPr lang="en-US" sz="5400" dirty="0" smtClean="0"/>
            </a:br>
            <a:r>
              <a:rPr lang="en-US" sz="6600" i="1" dirty="0" smtClean="0">
                <a:solidFill>
                  <a:schemeClr val="tx1"/>
                </a:solidFill>
                <a:latin typeface="Monotype Corsiva" pitchFamily="66" charset="0"/>
              </a:rPr>
              <a:t>ALLAH</a:t>
            </a:r>
            <a:r>
              <a:rPr lang="en-US" sz="5400" dirty="0" smtClean="0"/>
              <a:t/>
            </a:r>
            <a:br>
              <a:rPr lang="en-US" sz="5400" dirty="0" smtClean="0"/>
            </a:br>
            <a:r>
              <a:rPr lang="en-US" sz="5400" dirty="0" smtClean="0"/>
              <a:t>the beneficent the merciful</a:t>
            </a:r>
            <a:endParaRPr lang="en-US" sz="5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hardware design</a:t>
            </a:r>
            <a:endParaRPr lang="en-US" dirty="0"/>
          </a:p>
        </p:txBody>
      </p:sp>
      <p:pic>
        <p:nvPicPr>
          <p:cNvPr id="2050" name="Picture 2" descr="hardware demonstration"/>
          <p:cNvPicPr>
            <a:picLocks noChangeAspect="1" noChangeArrowheads="1"/>
          </p:cNvPicPr>
          <p:nvPr/>
        </p:nvPicPr>
        <p:blipFill>
          <a:blip r:embed="rId2"/>
          <a:srcRect/>
          <a:stretch>
            <a:fillRect/>
          </a:stretch>
        </p:blipFill>
        <p:spPr bwMode="auto">
          <a:xfrm>
            <a:off x="1167104" y="2362200"/>
            <a:ext cx="6833896" cy="3562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Image analysis</a:t>
            </a:r>
            <a:endParaRPr lang="en-US" dirty="0"/>
          </a:p>
        </p:txBody>
      </p:sp>
      <p:sp>
        <p:nvSpPr>
          <p:cNvPr id="5" name="TextBox 4"/>
          <p:cNvSpPr txBox="1"/>
          <p:nvPr/>
        </p:nvSpPr>
        <p:spPr>
          <a:xfrm>
            <a:off x="1981200" y="4209871"/>
            <a:ext cx="5257800" cy="1200329"/>
          </a:xfrm>
          <a:prstGeom prst="rect">
            <a:avLst/>
          </a:prstGeom>
          <a:noFill/>
        </p:spPr>
        <p:txBody>
          <a:bodyPr wrap="square" rtlCol="0">
            <a:spAutoFit/>
          </a:bodyPr>
          <a:lstStyle/>
          <a:p>
            <a:pPr algn="just"/>
            <a:r>
              <a:rPr lang="en-US" dirty="0" smtClean="0"/>
              <a:t>Yarn image of </a:t>
            </a:r>
            <a:r>
              <a:rPr lang="en-US" b="1" dirty="0" smtClean="0"/>
              <a:t>1 inch</a:t>
            </a:r>
            <a:r>
              <a:rPr lang="en-US" dirty="0" smtClean="0"/>
              <a:t> length taken by a sensitive camera in presence of a predefined illumination setup. The background was set to black to evident more  details of yarn structure during imaging.</a:t>
            </a:r>
            <a:endParaRPr lang="en-US" dirty="0"/>
          </a:p>
        </p:txBody>
      </p:sp>
      <p:cxnSp>
        <p:nvCxnSpPr>
          <p:cNvPr id="7" name="Straight Connector 6"/>
          <p:cNvCxnSpPr/>
          <p:nvPr/>
        </p:nvCxnSpPr>
        <p:spPr>
          <a:xfrm rot="5400000">
            <a:off x="1828800" y="3429000"/>
            <a:ext cx="304800" cy="1588"/>
          </a:xfrm>
          <a:prstGeom prst="line">
            <a:avLst/>
          </a:prstGeom>
          <a:ln>
            <a:solidFill>
              <a:schemeClr val="accent6">
                <a:lumMod val="1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7085806" y="3428206"/>
            <a:ext cx="304800" cy="1588"/>
          </a:xfrm>
          <a:prstGeom prst="line">
            <a:avLst/>
          </a:prstGeom>
          <a:ln>
            <a:solidFill>
              <a:schemeClr val="accent6">
                <a:lumMod val="1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endCxn id="11" idx="1"/>
          </p:cNvCxnSpPr>
          <p:nvPr/>
        </p:nvCxnSpPr>
        <p:spPr>
          <a:xfrm>
            <a:off x="1981200" y="3429000"/>
            <a:ext cx="2438400" cy="32266"/>
          </a:xfrm>
          <a:prstGeom prst="line">
            <a:avLst/>
          </a:prstGeom>
          <a:ln>
            <a:solidFill>
              <a:schemeClr val="accent6">
                <a:lumMod val="10000"/>
              </a:schemeClr>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419600" y="3276600"/>
            <a:ext cx="457200" cy="369332"/>
          </a:xfrm>
          <a:prstGeom prst="rect">
            <a:avLst/>
          </a:prstGeom>
          <a:noFill/>
        </p:spPr>
        <p:txBody>
          <a:bodyPr wrap="square" rtlCol="0">
            <a:spAutoFit/>
          </a:bodyPr>
          <a:lstStyle/>
          <a:p>
            <a:r>
              <a:rPr lang="en-US" dirty="0" smtClean="0"/>
              <a:t>1”</a:t>
            </a:r>
            <a:endParaRPr lang="en-US" dirty="0"/>
          </a:p>
        </p:txBody>
      </p:sp>
      <p:cxnSp>
        <p:nvCxnSpPr>
          <p:cNvPr id="13" name="Straight Connector 12"/>
          <p:cNvCxnSpPr>
            <a:stCxn id="11" idx="3"/>
          </p:cNvCxnSpPr>
          <p:nvPr/>
        </p:nvCxnSpPr>
        <p:spPr>
          <a:xfrm>
            <a:off x="4876800" y="3461266"/>
            <a:ext cx="2362200" cy="1588"/>
          </a:xfrm>
          <a:prstGeom prst="line">
            <a:avLst/>
          </a:prstGeom>
          <a:ln>
            <a:solidFill>
              <a:schemeClr val="accent6">
                <a:lumMod val="1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descr="H:\university data\project &amp; reports\determination of tpi in doubled yarns using image analysis techniques\research work\ip step by step pics for paper\original image 1.JPG"/>
          <p:cNvPicPr>
            <a:picLocks noChangeAspect="1" noChangeArrowheads="1"/>
          </p:cNvPicPr>
          <p:nvPr/>
        </p:nvPicPr>
        <p:blipFill>
          <a:blip r:embed="rId2"/>
          <a:srcRect/>
          <a:stretch>
            <a:fillRect/>
          </a:stretch>
        </p:blipFill>
        <p:spPr bwMode="auto">
          <a:xfrm>
            <a:off x="1981200" y="2590800"/>
            <a:ext cx="5278583" cy="592494"/>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Background adjustment</a:t>
            </a:r>
            <a:endParaRPr lang="en-US" dirty="0"/>
          </a:p>
        </p:txBody>
      </p:sp>
      <p:cxnSp>
        <p:nvCxnSpPr>
          <p:cNvPr id="6" name="Straight Connector 5"/>
          <p:cNvCxnSpPr/>
          <p:nvPr/>
        </p:nvCxnSpPr>
        <p:spPr>
          <a:xfrm>
            <a:off x="1162051" y="2438400"/>
            <a:ext cx="6781800" cy="1588"/>
          </a:xfrm>
          <a:prstGeom prst="line">
            <a:avLst/>
          </a:prstGeom>
          <a:ln>
            <a:solidFill>
              <a:schemeClr val="bg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1085851" y="2514600"/>
            <a:ext cx="152400" cy="1588"/>
          </a:xfrm>
          <a:prstGeom prst="line">
            <a:avLst/>
          </a:prstGeom>
          <a:ln>
            <a:solidFill>
              <a:schemeClr val="bg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162051" y="2590800"/>
            <a:ext cx="6781800" cy="1588"/>
          </a:xfrm>
          <a:prstGeom prst="line">
            <a:avLst/>
          </a:prstGeom>
          <a:ln>
            <a:solidFill>
              <a:schemeClr val="bg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7867651" y="2514600"/>
            <a:ext cx="152400" cy="1588"/>
          </a:xfrm>
          <a:prstGeom prst="line">
            <a:avLst/>
          </a:prstGeom>
          <a:ln>
            <a:solidFill>
              <a:schemeClr val="bg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3074" name="Picture 2" descr="original image with intensity variation 7"/>
          <p:cNvPicPr>
            <a:picLocks noChangeAspect="1" noChangeArrowheads="1"/>
          </p:cNvPicPr>
          <p:nvPr/>
        </p:nvPicPr>
        <p:blipFill>
          <a:blip r:embed="rId2"/>
          <a:srcRect/>
          <a:stretch>
            <a:fillRect/>
          </a:stretch>
        </p:blipFill>
        <p:spPr bwMode="auto">
          <a:xfrm>
            <a:off x="762000" y="2743200"/>
            <a:ext cx="7689070" cy="2667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Intensity adjustment of image</a:t>
            </a:r>
            <a:endParaRPr lang="en-US" dirty="0"/>
          </a:p>
        </p:txBody>
      </p:sp>
      <p:pic>
        <p:nvPicPr>
          <p:cNvPr id="1026" name="Picture 2" descr="intensity adjusted 3"/>
          <p:cNvPicPr>
            <a:picLocks noChangeAspect="1" noChangeArrowheads="1"/>
          </p:cNvPicPr>
          <p:nvPr/>
        </p:nvPicPr>
        <p:blipFill>
          <a:blip r:embed="rId2"/>
          <a:srcRect/>
          <a:stretch>
            <a:fillRect/>
          </a:stretch>
        </p:blipFill>
        <p:spPr bwMode="auto">
          <a:xfrm>
            <a:off x="609600" y="3276600"/>
            <a:ext cx="7776556" cy="862565"/>
          </a:xfrm>
          <a:prstGeom prst="rect">
            <a:avLst/>
          </a:prstGeom>
          <a:noFill/>
          <a:ln w="9525">
            <a:noFill/>
            <a:miter lim="800000"/>
            <a:headEnd/>
            <a:tailEnd/>
          </a:ln>
        </p:spPr>
      </p:pic>
      <p:sp>
        <p:nvSpPr>
          <p:cNvPr id="6" name="TextBox 5"/>
          <p:cNvSpPr txBox="1"/>
          <p:nvPr/>
        </p:nvSpPr>
        <p:spPr>
          <a:xfrm>
            <a:off x="553817" y="4419600"/>
            <a:ext cx="7980583" cy="1200329"/>
          </a:xfrm>
          <a:prstGeom prst="rect">
            <a:avLst/>
          </a:prstGeom>
          <a:noFill/>
        </p:spPr>
        <p:txBody>
          <a:bodyPr wrap="none" rtlCol="0">
            <a:spAutoFit/>
          </a:bodyPr>
          <a:lstStyle/>
          <a:p>
            <a:r>
              <a:rPr lang="en-US" dirty="0" smtClean="0"/>
              <a:t>				</a:t>
            </a:r>
            <a:r>
              <a:rPr lang="en-US" b="1" dirty="0" smtClean="0"/>
              <a:t> </a:t>
            </a:r>
            <a:r>
              <a:rPr lang="en-US" b="1" i="1" dirty="0" smtClean="0">
                <a:solidFill>
                  <a:schemeClr val="accent4">
                    <a:lumMod val="50000"/>
                  </a:schemeClr>
                </a:solidFill>
              </a:rPr>
              <a:t>IMADJUST</a:t>
            </a:r>
            <a:endParaRPr lang="en-US" b="1" dirty="0" smtClean="0"/>
          </a:p>
          <a:p>
            <a:endParaRPr lang="en-US" dirty="0" smtClean="0"/>
          </a:p>
          <a:p>
            <a:r>
              <a:rPr lang="en-US" dirty="0" smtClean="0"/>
              <a:t>The intensity of digital image of yarn is adjusted in order to evident the minute</a:t>
            </a:r>
          </a:p>
          <a:p>
            <a:r>
              <a:rPr lang="en-US" dirty="0" smtClean="0"/>
              <a:t>details more clearly.</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220200" cy="1143000"/>
          </a:xfrm>
        </p:spPr>
        <p:txBody>
          <a:bodyPr>
            <a:normAutofit fontScale="90000"/>
          </a:bodyPr>
          <a:lstStyle/>
          <a:p>
            <a:r>
              <a:rPr lang="en-US" dirty="0" smtClean="0"/>
              <a:t>Image cropping and pattern recognition</a:t>
            </a:r>
            <a:endParaRPr lang="en-US" dirty="0"/>
          </a:p>
        </p:txBody>
      </p:sp>
      <p:pic>
        <p:nvPicPr>
          <p:cNvPr id="6" name="Content Placeholder 3" descr="intensity of cropped region.jpg"/>
          <p:cNvPicPr>
            <a:picLocks noGrp="1"/>
          </p:cNvPicPr>
          <p:nvPr>
            <p:ph idx="1"/>
          </p:nvPr>
        </p:nvPicPr>
        <p:blipFill>
          <a:blip r:embed="rId2"/>
          <a:stretch>
            <a:fillRect/>
          </a:stretch>
        </p:blipFill>
        <p:spPr>
          <a:xfrm>
            <a:off x="533400" y="1905000"/>
            <a:ext cx="8001000" cy="2016919"/>
          </a:xfrm>
          <a:prstGeom prst="rect">
            <a:avLst/>
          </a:prstGeom>
        </p:spPr>
      </p:pic>
      <p:pic>
        <p:nvPicPr>
          <p:cNvPr id="2050" name="Picture 2" descr="cropped area 4"/>
          <p:cNvPicPr>
            <a:picLocks noChangeAspect="1" noChangeArrowheads="1"/>
          </p:cNvPicPr>
          <p:nvPr/>
        </p:nvPicPr>
        <p:blipFill>
          <a:blip r:embed="rId3"/>
          <a:srcRect/>
          <a:stretch>
            <a:fillRect/>
          </a:stretch>
        </p:blipFill>
        <p:spPr bwMode="auto">
          <a:xfrm>
            <a:off x="533400" y="4114800"/>
            <a:ext cx="8001000" cy="505511"/>
          </a:xfrm>
          <a:prstGeom prst="rect">
            <a:avLst/>
          </a:prstGeom>
          <a:noFill/>
          <a:ln w="9525">
            <a:noFill/>
            <a:miter lim="800000"/>
            <a:headEnd/>
            <a:tailEnd/>
          </a:ln>
        </p:spPr>
      </p:pic>
      <p:sp>
        <p:nvSpPr>
          <p:cNvPr id="7" name="TextBox 6"/>
          <p:cNvSpPr txBox="1"/>
          <p:nvPr/>
        </p:nvSpPr>
        <p:spPr>
          <a:xfrm>
            <a:off x="533400" y="4953000"/>
            <a:ext cx="8077200" cy="1200329"/>
          </a:xfrm>
          <a:prstGeom prst="rect">
            <a:avLst/>
          </a:prstGeom>
          <a:noFill/>
        </p:spPr>
        <p:txBody>
          <a:bodyPr wrap="square" rtlCol="0">
            <a:spAutoFit/>
          </a:bodyPr>
          <a:lstStyle/>
          <a:p>
            <a:pPr algn="just"/>
            <a:r>
              <a:rPr lang="en-US" dirty="0" smtClean="0"/>
              <a:t>Phenomenon of alternating color intensities visualized in gray scale image of yarn present in yarn texture due to irregular reflection of light. Based on these bright and dark clusters in the yarn body there is a certain pattern can be observed that repeats itself after a specified number of pixels.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Graph between pixel intensity and number of pixels</a:t>
            </a:r>
            <a:endParaRPr lang="en-US" dirty="0"/>
          </a:p>
        </p:txBody>
      </p:sp>
      <p:pic>
        <p:nvPicPr>
          <p:cNvPr id="4" name="Content Placeholder 3" descr="C:\Documents and Settings\Engg.Nauman\Desktop\10 double image for zab.jpg"/>
          <p:cNvPicPr>
            <a:picLocks noGrp="1"/>
          </p:cNvPicPr>
          <p:nvPr>
            <p:ph idx="1"/>
          </p:nvPr>
        </p:nvPicPr>
        <p:blipFill>
          <a:blip r:embed="rId2" cstate="print"/>
          <a:stretch>
            <a:fillRect/>
          </a:stretch>
        </p:blipFill>
        <p:spPr bwMode="auto">
          <a:xfrm>
            <a:off x="1371600" y="2133600"/>
            <a:ext cx="6324600" cy="3505200"/>
          </a:xfrm>
          <a:prstGeom prst="rect">
            <a:avLst/>
          </a:prstGeom>
          <a:noFill/>
          <a:ln w="9525">
            <a:noFill/>
            <a:miter lim="800000"/>
            <a:headEnd/>
            <a:tailEnd/>
          </a:ln>
        </p:spPr>
      </p:pic>
      <p:sp>
        <p:nvSpPr>
          <p:cNvPr id="5" name="TextBox 4"/>
          <p:cNvSpPr txBox="1"/>
          <p:nvPr/>
        </p:nvSpPr>
        <p:spPr>
          <a:xfrm>
            <a:off x="1371600" y="6172200"/>
            <a:ext cx="7467600" cy="369332"/>
          </a:xfrm>
          <a:prstGeom prst="rect">
            <a:avLst/>
          </a:prstGeom>
          <a:noFill/>
        </p:spPr>
        <p:txBody>
          <a:bodyPr wrap="square" rtlCol="0">
            <a:spAutoFit/>
          </a:bodyPr>
          <a:lstStyle/>
          <a:p>
            <a:r>
              <a:rPr lang="en-US" dirty="0" smtClean="0"/>
              <a:t>Graph:	Relation between intensity values of pixels and no. of pixels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r>
              <a:rPr lang="en-US" dirty="0" smtClean="0"/>
              <a:t>ROI filtering on basis of pixel intensity</a:t>
            </a:r>
            <a:endParaRPr lang="en-US" dirty="0"/>
          </a:p>
        </p:txBody>
      </p:sp>
      <p:pic>
        <p:nvPicPr>
          <p:cNvPr id="3074" name="Picture 2" descr="roifiltered 5"/>
          <p:cNvPicPr>
            <a:picLocks noChangeAspect="1" noChangeArrowheads="1"/>
          </p:cNvPicPr>
          <p:nvPr/>
        </p:nvPicPr>
        <p:blipFill>
          <a:blip r:embed="rId3"/>
          <a:srcRect/>
          <a:stretch>
            <a:fillRect/>
          </a:stretch>
        </p:blipFill>
        <p:spPr bwMode="auto">
          <a:xfrm>
            <a:off x="457200" y="2590800"/>
            <a:ext cx="8026400" cy="685800"/>
          </a:xfrm>
          <a:prstGeom prst="rect">
            <a:avLst/>
          </a:prstGeom>
          <a:noFill/>
          <a:ln w="9525">
            <a:noFill/>
            <a:miter lim="800000"/>
            <a:headEnd/>
            <a:tailEnd/>
          </a:ln>
        </p:spPr>
      </p:pic>
      <p:pic>
        <p:nvPicPr>
          <p:cNvPr id="3075" name="Picture 3" descr="neighbourhood done 6"/>
          <p:cNvPicPr>
            <a:picLocks noChangeAspect="1" noChangeArrowheads="1"/>
          </p:cNvPicPr>
          <p:nvPr/>
        </p:nvPicPr>
        <p:blipFill>
          <a:blip r:embed="rId4"/>
          <a:srcRect/>
          <a:stretch>
            <a:fillRect/>
          </a:stretch>
        </p:blipFill>
        <p:spPr bwMode="auto">
          <a:xfrm>
            <a:off x="457200" y="4686300"/>
            <a:ext cx="8077200" cy="723900"/>
          </a:xfrm>
          <a:prstGeom prst="rect">
            <a:avLst/>
          </a:prstGeom>
          <a:noFill/>
          <a:ln w="9525">
            <a:noFill/>
            <a:miter lim="800000"/>
            <a:headEnd/>
            <a:tailEnd/>
          </a:ln>
        </p:spPr>
      </p:pic>
      <p:sp>
        <p:nvSpPr>
          <p:cNvPr id="3076" name="Rectangle 4"/>
          <p:cNvSpPr>
            <a:spLocks noChangeArrowheads="1"/>
          </p:cNvSpPr>
          <p:nvPr/>
        </p:nvSpPr>
        <p:spPr bwMode="auto">
          <a:xfrm>
            <a:off x="914400" y="3352800"/>
            <a:ext cx="6853158" cy="92333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b="1" i="1" dirty="0" smtClean="0">
                <a:solidFill>
                  <a:schemeClr val="accent4">
                    <a:lumMod val="50000"/>
                  </a:schemeClr>
                </a:solidFill>
                <a:latin typeface="Arial" pitchFamily="34" charset="0"/>
                <a:cs typeface="Arial" pitchFamily="34" charset="0"/>
              </a:rPr>
              <a:t> ROIFILT</a:t>
            </a:r>
          </a:p>
          <a:p>
            <a:pPr lvl="0" fontAlgn="base">
              <a:spcBef>
                <a:spcPct val="0"/>
              </a:spcBef>
              <a:spcAft>
                <a:spcPct val="0"/>
              </a:spcAf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dirty="0" smtClean="0">
                <a:latin typeface="Arial" pitchFamily="34" charset="0"/>
                <a:ea typeface="Times New Roman" pitchFamily="18" charset="0"/>
                <a:cs typeface="Arial" pitchFamily="34" charset="0"/>
              </a:rPr>
              <a:t>      </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Figure: Region of interest filtering on basis of intensity values</a:t>
            </a:r>
          </a:p>
        </p:txBody>
      </p:sp>
      <p:sp>
        <p:nvSpPr>
          <p:cNvPr id="7" name="Rectangle 6"/>
          <p:cNvSpPr/>
          <p:nvPr/>
        </p:nvSpPr>
        <p:spPr>
          <a:xfrm>
            <a:off x="685800" y="5498068"/>
            <a:ext cx="7924800" cy="923330"/>
          </a:xfrm>
          <a:prstGeom prst="rect">
            <a:avLst/>
          </a:prstGeom>
        </p:spPr>
        <p:txBody>
          <a:bodyPr wrap="square">
            <a:spAutoFit/>
          </a:bodyPr>
          <a:lstStyle/>
          <a:p>
            <a:r>
              <a:rPr lang="en-US" dirty="0" smtClean="0"/>
              <a:t>			</a:t>
            </a:r>
            <a:r>
              <a:rPr lang="en-US" b="1" i="1" dirty="0" smtClean="0">
                <a:solidFill>
                  <a:schemeClr val="accent4">
                    <a:lumMod val="50000"/>
                  </a:schemeClr>
                </a:solidFill>
              </a:rPr>
              <a:t>     NFILTER </a:t>
            </a:r>
          </a:p>
          <a:p>
            <a:endParaRPr lang="en-US" b="1" i="1" dirty="0" smtClean="0">
              <a:solidFill>
                <a:schemeClr val="accent4">
                  <a:lumMod val="50000"/>
                </a:schemeClr>
              </a:solidFill>
            </a:endParaRPr>
          </a:p>
          <a:p>
            <a:r>
              <a:rPr lang="en-US" dirty="0" smtClean="0"/>
              <a:t>Figure: Implementation of neighborhood processing to precise the results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Binary pixels graph</a:t>
            </a:r>
            <a:endParaRPr lang="en-US" dirty="0"/>
          </a:p>
        </p:txBody>
      </p:sp>
      <p:pic>
        <p:nvPicPr>
          <p:cNvPr id="28674" name="Picture 2" descr="final graph of neighbourhood operation"/>
          <p:cNvPicPr>
            <a:picLocks noChangeAspect="1" noChangeArrowheads="1"/>
          </p:cNvPicPr>
          <p:nvPr/>
        </p:nvPicPr>
        <p:blipFill>
          <a:blip r:embed="rId2"/>
          <a:srcRect/>
          <a:stretch>
            <a:fillRect/>
          </a:stretch>
        </p:blipFill>
        <p:spPr bwMode="auto">
          <a:xfrm>
            <a:off x="609600" y="1524000"/>
            <a:ext cx="7907446" cy="4114800"/>
          </a:xfrm>
          <a:prstGeom prst="rect">
            <a:avLst/>
          </a:prstGeom>
          <a:noFill/>
          <a:ln w="9525">
            <a:noFill/>
            <a:miter lim="800000"/>
            <a:headEnd/>
            <a:tailEnd/>
          </a:ln>
        </p:spPr>
      </p:pic>
      <p:sp>
        <p:nvSpPr>
          <p:cNvPr id="28675" name="Rectangle 3"/>
          <p:cNvSpPr>
            <a:spLocks noChangeArrowheads="1"/>
          </p:cNvSpPr>
          <p:nvPr/>
        </p:nvSpPr>
        <p:spPr bwMode="auto">
          <a:xfrm>
            <a:off x="457200" y="5638800"/>
            <a:ext cx="8302273" cy="92333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Figure: </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Identifiable dark and bright places in binary image of cropped area </a:t>
            </a:r>
          </a:p>
          <a:p>
            <a:pPr marL="0" marR="0" lvl="0" indent="0" algn="l" defTabSz="914400" rtl="0" eaLnBrk="0" fontAlgn="base" latinLnBrk="0" hangingPunct="0">
              <a:lnSpc>
                <a:spcPct val="100000"/>
              </a:lnSpc>
              <a:spcBef>
                <a:spcPct val="0"/>
              </a:spcBef>
              <a:spcAft>
                <a:spcPct val="0"/>
              </a:spcAft>
              <a:buClrTx/>
              <a:buSzTx/>
              <a:buFontTx/>
              <a:buNone/>
              <a:tabLst/>
            </a:pPr>
            <a:r>
              <a:rPr lang="en-US" dirty="0" smtClean="0">
                <a:latin typeface="Arial" pitchFamily="34" charset="0"/>
                <a:cs typeface="Arial" pitchFamily="34" charset="0"/>
              </a:rPr>
              <a:t>				</a:t>
            </a:r>
            <a:r>
              <a:rPr lang="en-US" b="1" i="1" dirty="0" smtClean="0">
                <a:solidFill>
                  <a:schemeClr val="accent4">
                    <a:lumMod val="50000"/>
                  </a:schemeClr>
                </a:solidFill>
                <a:latin typeface="Arial" pitchFamily="34" charset="0"/>
                <a:cs typeface="Arial" pitchFamily="34" charset="0"/>
              </a:rPr>
              <a:t>BWLABEL</a:t>
            </a:r>
            <a:endParaRPr kumimoji="0" lang="en-US" b="1" i="1" u="none" strike="noStrike" cap="none" normalizeH="0" baseline="0" dirty="0" smtClean="0">
              <a:ln>
                <a:noFill/>
              </a:ln>
              <a:solidFill>
                <a:schemeClr val="accent4">
                  <a:lumMod val="50000"/>
                </a:schemeClr>
              </a:solidFill>
              <a:effectLst/>
              <a:latin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for 8 double yarns</a:t>
            </a:r>
            <a:endParaRPr lang="en-US" dirty="0"/>
          </a:p>
        </p:txBody>
      </p:sp>
      <p:pic>
        <p:nvPicPr>
          <p:cNvPr id="32770" name="Picture 2" descr="tpi graph for 8 double"/>
          <p:cNvPicPr>
            <a:picLocks noChangeAspect="1" noChangeArrowheads="1"/>
          </p:cNvPicPr>
          <p:nvPr/>
        </p:nvPicPr>
        <p:blipFill>
          <a:blip r:embed="rId2"/>
          <a:srcRect/>
          <a:stretch>
            <a:fillRect/>
          </a:stretch>
        </p:blipFill>
        <p:spPr bwMode="auto">
          <a:xfrm>
            <a:off x="228600" y="2057400"/>
            <a:ext cx="5644848" cy="3962400"/>
          </a:xfrm>
          <a:prstGeom prst="rect">
            <a:avLst/>
          </a:prstGeom>
          <a:noFill/>
          <a:ln w="9525">
            <a:noFill/>
            <a:miter lim="800000"/>
            <a:headEnd/>
            <a:tailEnd/>
          </a:ln>
        </p:spPr>
      </p:pic>
      <p:graphicFrame>
        <p:nvGraphicFramePr>
          <p:cNvPr id="7" name="Table 6"/>
          <p:cNvGraphicFramePr>
            <a:graphicFrameLocks noGrp="1"/>
          </p:cNvGraphicFramePr>
          <p:nvPr/>
        </p:nvGraphicFramePr>
        <p:xfrm>
          <a:off x="5562600" y="2362201"/>
          <a:ext cx="2895600" cy="3200395"/>
        </p:xfrm>
        <a:graphic>
          <a:graphicData uri="http://schemas.openxmlformats.org/drawingml/2006/table">
            <a:tbl>
              <a:tblPr/>
              <a:tblGrid>
                <a:gridCol w="1447800"/>
                <a:gridCol w="1447800"/>
              </a:tblGrid>
              <a:tr h="290945">
                <a:tc>
                  <a:txBody>
                    <a:bodyPr/>
                    <a:lstStyle/>
                    <a:p>
                      <a:pPr marL="0" marR="0" algn="l">
                        <a:spcBef>
                          <a:spcPts val="0"/>
                        </a:spcBef>
                        <a:spcAft>
                          <a:spcPts val="0"/>
                        </a:spcAft>
                      </a:pPr>
                      <a:r>
                        <a:rPr lang="en-US" sz="1200" b="1" baseline="0" dirty="0" smtClean="0">
                          <a:solidFill>
                            <a:schemeClr val="bg1"/>
                          </a:solidFill>
                          <a:latin typeface="Times New Roman"/>
                          <a:ea typeface="Times New Roman"/>
                          <a:cs typeface="Times New Roman"/>
                        </a:rPr>
                        <a:t>Sample </a:t>
                      </a:r>
                      <a:r>
                        <a:rPr lang="en-US" sz="1200" b="1" baseline="0" dirty="0">
                          <a:solidFill>
                            <a:schemeClr val="bg1"/>
                          </a:solidFill>
                          <a:latin typeface="Times New Roman"/>
                          <a:ea typeface="Times New Roman"/>
                          <a:cs typeface="Times New Roman"/>
                        </a:rPr>
                        <a:t>No.</a:t>
                      </a:r>
                      <a:endParaRPr lang="en-US" sz="1200" baseline="0" dirty="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l">
                        <a:spcBef>
                          <a:spcPts val="0"/>
                        </a:spcBef>
                        <a:spcAft>
                          <a:spcPts val="0"/>
                        </a:spcAft>
                      </a:pPr>
                      <a:r>
                        <a:rPr lang="en-US" sz="1200" b="1" baseline="0" dirty="0">
                          <a:solidFill>
                            <a:schemeClr val="bg1"/>
                          </a:solidFill>
                          <a:latin typeface="Times New Roman"/>
                          <a:ea typeface="Times New Roman"/>
                          <a:cs typeface="Times New Roman"/>
                        </a:rPr>
                        <a:t>Calculated TPI</a:t>
                      </a:r>
                      <a:endParaRPr lang="en-US" sz="1200" baseline="0" dirty="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r>
              <a:tr h="290945">
                <a:tc>
                  <a:txBody>
                    <a:bodyPr/>
                    <a:lstStyle/>
                    <a:p>
                      <a:pPr marL="0" marR="0" algn="l">
                        <a:spcBef>
                          <a:spcPts val="0"/>
                        </a:spcBef>
                        <a:spcAft>
                          <a:spcPts val="0"/>
                        </a:spcAft>
                      </a:pPr>
                      <a:r>
                        <a:rPr lang="en-US" sz="1200">
                          <a:latin typeface="Times New Roman"/>
                          <a:ea typeface="Times New Roman"/>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945">
                <a:tc>
                  <a:txBody>
                    <a:bodyPr/>
                    <a:lstStyle/>
                    <a:p>
                      <a:pPr marL="0" marR="0" algn="l">
                        <a:spcBef>
                          <a:spcPts val="0"/>
                        </a:spcBef>
                        <a:spcAft>
                          <a:spcPts val="0"/>
                        </a:spcAft>
                      </a:pPr>
                      <a:r>
                        <a:rPr lang="en-US" sz="1200" dirty="0" smtClean="0">
                          <a:latin typeface="Times New Roman"/>
                          <a:ea typeface="Times New Roman"/>
                          <a:cs typeface="Times New Roman"/>
                        </a:rPr>
                        <a:t>2</a:t>
                      </a:r>
                      <a:endParaRPr lang="en-U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945">
                <a:tc>
                  <a:txBody>
                    <a:bodyPr/>
                    <a:lstStyle/>
                    <a:p>
                      <a:pPr marL="0" marR="0" algn="l">
                        <a:spcBef>
                          <a:spcPts val="0"/>
                        </a:spcBef>
                        <a:spcAft>
                          <a:spcPts val="0"/>
                        </a:spcAft>
                      </a:pPr>
                      <a:r>
                        <a:rPr lang="en-US" sz="1200">
                          <a:latin typeface="Times New Roman"/>
                          <a:ea typeface="Times New Roman"/>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945">
                <a:tc>
                  <a:txBody>
                    <a:bodyPr/>
                    <a:lstStyle/>
                    <a:p>
                      <a:pPr marL="0" marR="0" algn="l">
                        <a:spcBef>
                          <a:spcPts val="0"/>
                        </a:spcBef>
                        <a:spcAft>
                          <a:spcPts val="0"/>
                        </a:spcAft>
                      </a:pPr>
                      <a:r>
                        <a:rPr lang="en-US" sz="1200">
                          <a:latin typeface="Times New Roman"/>
                          <a:ea typeface="Times New Roman"/>
                          <a:cs typeface="Times New Roma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11.5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945">
                <a:tc>
                  <a:txBody>
                    <a:bodyPr/>
                    <a:lstStyle/>
                    <a:p>
                      <a:pPr marL="0" marR="0" algn="l">
                        <a:spcBef>
                          <a:spcPts val="0"/>
                        </a:spcBef>
                        <a:spcAft>
                          <a:spcPts val="0"/>
                        </a:spcAft>
                      </a:pPr>
                      <a:r>
                        <a:rPr lang="en-US" sz="1200">
                          <a:latin typeface="Times New Roman"/>
                          <a:ea typeface="Times New Roman"/>
                          <a:cs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945">
                <a:tc>
                  <a:txBody>
                    <a:bodyPr/>
                    <a:lstStyle/>
                    <a:p>
                      <a:pPr marL="0" marR="0" algn="l">
                        <a:spcBef>
                          <a:spcPts val="0"/>
                        </a:spcBef>
                        <a:spcAft>
                          <a:spcPts val="0"/>
                        </a:spcAft>
                      </a:pPr>
                      <a:r>
                        <a:rPr lang="en-US" sz="1200">
                          <a:latin typeface="Times New Roman"/>
                          <a:ea typeface="Times New Roman"/>
                          <a:cs typeface="Times New Roman"/>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10.5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945">
                <a:tc>
                  <a:txBody>
                    <a:bodyPr/>
                    <a:lstStyle/>
                    <a:p>
                      <a:pPr marL="0" marR="0" algn="l">
                        <a:spcBef>
                          <a:spcPts val="0"/>
                        </a:spcBef>
                        <a:spcAft>
                          <a:spcPts val="0"/>
                        </a:spcAft>
                      </a:pPr>
                      <a:r>
                        <a:rPr lang="en-US" sz="1200">
                          <a:latin typeface="Times New Roman"/>
                          <a:ea typeface="Times New Roman"/>
                          <a:cs typeface="Times New Roma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945">
                <a:tc>
                  <a:txBody>
                    <a:bodyPr/>
                    <a:lstStyle/>
                    <a:p>
                      <a:pPr marL="0" marR="0" algn="l">
                        <a:spcBef>
                          <a:spcPts val="0"/>
                        </a:spcBef>
                        <a:spcAft>
                          <a:spcPts val="0"/>
                        </a:spcAft>
                      </a:pPr>
                      <a:r>
                        <a:rPr lang="en-US" sz="1200">
                          <a:latin typeface="Times New Roman"/>
                          <a:ea typeface="Times New Roman"/>
                          <a:cs typeface="Times New Roma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10.5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945">
                <a:tc>
                  <a:txBody>
                    <a:bodyPr/>
                    <a:lstStyle/>
                    <a:p>
                      <a:pPr marL="0" marR="0" algn="l">
                        <a:spcBef>
                          <a:spcPts val="0"/>
                        </a:spcBef>
                        <a:spcAft>
                          <a:spcPts val="0"/>
                        </a:spcAft>
                      </a:pPr>
                      <a:r>
                        <a:rPr lang="en-US" sz="1200">
                          <a:latin typeface="Times New Roman"/>
                          <a:ea typeface="Times New Roman"/>
                          <a:cs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10.5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945">
                <a:tc>
                  <a:txBody>
                    <a:bodyPr/>
                    <a:lstStyle/>
                    <a:p>
                      <a:pPr marL="0" marR="0" algn="l">
                        <a:spcBef>
                          <a:spcPts val="0"/>
                        </a:spcBef>
                        <a:spcAft>
                          <a:spcPts val="0"/>
                        </a:spcAft>
                      </a:pPr>
                      <a:r>
                        <a:rPr lang="en-US" sz="1200">
                          <a:latin typeface="Times New Roman"/>
                          <a:ea typeface="Times New Roman"/>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dirty="0">
                          <a:latin typeface="Times New Roman"/>
                          <a:ea typeface="Times New Roman"/>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2771" name="Rectangle 3"/>
          <p:cNvSpPr>
            <a:spLocks noChangeArrowheads="1"/>
          </p:cNvSpPr>
          <p:nvPr/>
        </p:nvSpPr>
        <p:spPr bwMode="auto">
          <a:xfrm>
            <a:off x="76200" y="6019800"/>
            <a:ext cx="8988358"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Mean Calculated Twist = 10.4				   	Standard Deviation = 0.516</a:t>
            </a:r>
            <a:endParaRPr kumimoji="0" lang="en-US" sz="15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Actual Twist = 10.76					   	CV %age = 4.96%</a:t>
            </a:r>
            <a:endParaRPr kumimoji="0" lang="en-US" sz="15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for 10 doubled yarns</a:t>
            </a:r>
            <a:endParaRPr lang="en-US" dirty="0"/>
          </a:p>
        </p:txBody>
      </p:sp>
      <p:pic>
        <p:nvPicPr>
          <p:cNvPr id="33794" name="Picture 2" descr="tpi graph for 10 double"/>
          <p:cNvPicPr>
            <a:picLocks noChangeAspect="1" noChangeArrowheads="1"/>
          </p:cNvPicPr>
          <p:nvPr/>
        </p:nvPicPr>
        <p:blipFill>
          <a:blip r:embed="rId2"/>
          <a:srcRect/>
          <a:stretch>
            <a:fillRect/>
          </a:stretch>
        </p:blipFill>
        <p:spPr bwMode="auto">
          <a:xfrm>
            <a:off x="0" y="2124075"/>
            <a:ext cx="6549263" cy="3971925"/>
          </a:xfrm>
          <a:prstGeom prst="rect">
            <a:avLst/>
          </a:prstGeom>
          <a:noFill/>
          <a:ln w="9525">
            <a:noFill/>
            <a:miter lim="800000"/>
            <a:headEnd/>
            <a:tailEnd/>
          </a:ln>
        </p:spPr>
      </p:pic>
      <p:graphicFrame>
        <p:nvGraphicFramePr>
          <p:cNvPr id="5" name="Table 4"/>
          <p:cNvGraphicFramePr>
            <a:graphicFrameLocks noGrp="1"/>
          </p:cNvGraphicFramePr>
          <p:nvPr/>
        </p:nvGraphicFramePr>
        <p:xfrm>
          <a:off x="6096000" y="2438399"/>
          <a:ext cx="2811780" cy="3200403"/>
        </p:xfrm>
        <a:graphic>
          <a:graphicData uri="http://schemas.openxmlformats.org/drawingml/2006/table">
            <a:tbl>
              <a:tblPr/>
              <a:tblGrid>
                <a:gridCol w="1405890"/>
                <a:gridCol w="1405890"/>
              </a:tblGrid>
              <a:tr h="221673">
                <a:tc>
                  <a:txBody>
                    <a:bodyPr/>
                    <a:lstStyle/>
                    <a:p>
                      <a:pPr marL="0" marR="0" algn="l">
                        <a:spcBef>
                          <a:spcPts val="0"/>
                        </a:spcBef>
                        <a:spcAft>
                          <a:spcPts val="0"/>
                        </a:spcAft>
                      </a:pPr>
                      <a:r>
                        <a:rPr lang="en-US" sz="1200" b="1" dirty="0">
                          <a:solidFill>
                            <a:schemeClr val="bg1"/>
                          </a:solidFill>
                          <a:latin typeface="Times New Roman"/>
                          <a:ea typeface="Times New Roman"/>
                          <a:cs typeface="Times New Roman"/>
                        </a:rPr>
                        <a:t>Sample No.</a:t>
                      </a:r>
                      <a:endParaRPr lang="en-US" sz="1200" dirty="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l">
                        <a:spcBef>
                          <a:spcPts val="0"/>
                        </a:spcBef>
                        <a:spcAft>
                          <a:spcPts val="0"/>
                        </a:spcAft>
                      </a:pPr>
                      <a:r>
                        <a:rPr lang="en-US" sz="1200" b="1" dirty="0">
                          <a:solidFill>
                            <a:schemeClr val="bg1"/>
                          </a:solidFill>
                          <a:latin typeface="Times New Roman"/>
                          <a:ea typeface="Times New Roman"/>
                          <a:cs typeface="Times New Roman"/>
                        </a:rPr>
                        <a:t>Calculated TPI</a:t>
                      </a:r>
                      <a:endParaRPr lang="en-US" sz="1200" dirty="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r>
              <a:tr h="297873">
                <a:tc>
                  <a:txBody>
                    <a:bodyPr/>
                    <a:lstStyle/>
                    <a:p>
                      <a:pPr marL="0" marR="0" algn="l">
                        <a:spcBef>
                          <a:spcPts val="0"/>
                        </a:spcBef>
                        <a:spcAft>
                          <a:spcPts val="0"/>
                        </a:spcAft>
                      </a:pPr>
                      <a:r>
                        <a:rPr lang="en-US" sz="1200">
                          <a:latin typeface="Times New Roman"/>
                          <a:ea typeface="Times New Roman"/>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8.5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873">
                <a:tc>
                  <a:txBody>
                    <a:bodyPr/>
                    <a:lstStyle/>
                    <a:p>
                      <a:pPr marL="0" marR="0" algn="l">
                        <a:spcBef>
                          <a:spcPts val="0"/>
                        </a:spcBef>
                        <a:spcAft>
                          <a:spcPts val="0"/>
                        </a:spcAft>
                      </a:pPr>
                      <a:r>
                        <a:rPr lang="en-US" sz="1200">
                          <a:latin typeface="Times New Roman"/>
                          <a:ea typeface="Times New Roman"/>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873">
                <a:tc>
                  <a:txBody>
                    <a:bodyPr/>
                    <a:lstStyle/>
                    <a:p>
                      <a:pPr marL="0" marR="0" algn="l">
                        <a:spcBef>
                          <a:spcPts val="0"/>
                        </a:spcBef>
                        <a:spcAft>
                          <a:spcPts val="0"/>
                        </a:spcAft>
                      </a:pPr>
                      <a:r>
                        <a:rPr lang="en-US" sz="1200">
                          <a:latin typeface="Times New Roman"/>
                          <a:ea typeface="Times New Roman"/>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873">
                <a:tc>
                  <a:txBody>
                    <a:bodyPr/>
                    <a:lstStyle/>
                    <a:p>
                      <a:pPr marL="0" marR="0" algn="l">
                        <a:spcBef>
                          <a:spcPts val="0"/>
                        </a:spcBef>
                        <a:spcAft>
                          <a:spcPts val="0"/>
                        </a:spcAft>
                      </a:pPr>
                      <a:r>
                        <a:rPr lang="en-US" sz="1200">
                          <a:latin typeface="Times New Roman"/>
                          <a:ea typeface="Times New Roman"/>
                          <a:cs typeface="Times New Roma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873">
                <a:tc>
                  <a:txBody>
                    <a:bodyPr/>
                    <a:lstStyle/>
                    <a:p>
                      <a:pPr marL="0" marR="0" algn="l">
                        <a:spcBef>
                          <a:spcPts val="0"/>
                        </a:spcBef>
                        <a:spcAft>
                          <a:spcPts val="0"/>
                        </a:spcAft>
                      </a:pPr>
                      <a:r>
                        <a:rPr lang="en-US" sz="1200">
                          <a:latin typeface="Times New Roman"/>
                          <a:ea typeface="Times New Roman"/>
                          <a:cs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8.5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873">
                <a:tc>
                  <a:txBody>
                    <a:bodyPr/>
                    <a:lstStyle/>
                    <a:p>
                      <a:pPr marL="0" marR="0" algn="l">
                        <a:spcBef>
                          <a:spcPts val="0"/>
                        </a:spcBef>
                        <a:spcAft>
                          <a:spcPts val="0"/>
                        </a:spcAft>
                      </a:pPr>
                      <a:r>
                        <a:rPr lang="en-US" sz="1200">
                          <a:latin typeface="Times New Roman"/>
                          <a:ea typeface="Times New Roman"/>
                          <a:cs typeface="Times New Roman"/>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8.5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873">
                <a:tc>
                  <a:txBody>
                    <a:bodyPr/>
                    <a:lstStyle/>
                    <a:p>
                      <a:pPr marL="0" marR="0" algn="l">
                        <a:spcBef>
                          <a:spcPts val="0"/>
                        </a:spcBef>
                        <a:spcAft>
                          <a:spcPts val="0"/>
                        </a:spcAft>
                      </a:pPr>
                      <a:r>
                        <a:rPr lang="en-US" sz="1200">
                          <a:latin typeface="Times New Roman"/>
                          <a:ea typeface="Times New Roman"/>
                          <a:cs typeface="Times New Roma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873">
                <a:tc>
                  <a:txBody>
                    <a:bodyPr/>
                    <a:lstStyle/>
                    <a:p>
                      <a:pPr marL="0" marR="0" algn="l">
                        <a:spcBef>
                          <a:spcPts val="0"/>
                        </a:spcBef>
                        <a:spcAft>
                          <a:spcPts val="0"/>
                        </a:spcAft>
                      </a:pPr>
                      <a:r>
                        <a:rPr lang="en-US" sz="1200">
                          <a:latin typeface="Times New Roman"/>
                          <a:ea typeface="Times New Roman"/>
                          <a:cs typeface="Times New Roma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8.5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873">
                <a:tc>
                  <a:txBody>
                    <a:bodyPr/>
                    <a:lstStyle/>
                    <a:p>
                      <a:pPr marL="0" marR="0" algn="l">
                        <a:spcBef>
                          <a:spcPts val="0"/>
                        </a:spcBef>
                        <a:spcAft>
                          <a:spcPts val="0"/>
                        </a:spcAft>
                      </a:pPr>
                      <a:r>
                        <a:rPr lang="en-US" sz="1200">
                          <a:latin typeface="Times New Roman"/>
                          <a:ea typeface="Times New Roman"/>
                          <a:cs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873">
                <a:tc>
                  <a:txBody>
                    <a:bodyPr/>
                    <a:lstStyle/>
                    <a:p>
                      <a:pPr marL="0" marR="0" algn="l">
                        <a:spcBef>
                          <a:spcPts val="0"/>
                        </a:spcBef>
                        <a:spcAft>
                          <a:spcPts val="0"/>
                        </a:spcAft>
                      </a:pPr>
                      <a:r>
                        <a:rPr lang="en-US" sz="1200" dirty="0">
                          <a:latin typeface="Times New Roman"/>
                          <a:ea typeface="Times New Roman"/>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dirty="0">
                          <a:latin typeface="Times New Roman"/>
                          <a:ea typeface="Times New Roman"/>
                          <a:cs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3795" name="Rectangle 3"/>
          <p:cNvSpPr>
            <a:spLocks noChangeArrowheads="1"/>
          </p:cNvSpPr>
          <p:nvPr/>
        </p:nvSpPr>
        <p:spPr bwMode="auto">
          <a:xfrm>
            <a:off x="231842" y="6151602"/>
            <a:ext cx="8988358"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Mean Calculated Twist = 8.8				   	Standard Deviation = 0.483</a:t>
            </a:r>
            <a:endParaRPr kumimoji="0" lang="en-US" sz="15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Actual TPI = 8.6	    					</a:t>
            </a:r>
            <a:r>
              <a:rPr lang="en-US" sz="1500" dirty="0" smtClean="0">
                <a:latin typeface="Arial" pitchFamily="34" charset="0"/>
                <a:ea typeface="Times New Roman" pitchFamily="18" charset="0"/>
                <a:cs typeface="Arial" pitchFamily="34" charset="0"/>
              </a:rPr>
              <a:t> </a:t>
            </a:r>
            <a:r>
              <a:rPr kumimoji="0" lang="en-US" sz="15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CV %age = 5.49%</a:t>
            </a:r>
            <a:endParaRPr kumimoji="0" lang="en-US" sz="15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Noman</a:t>
            </a:r>
            <a:r>
              <a:rPr lang="en-US" dirty="0" smtClean="0"/>
              <a:t> </a:t>
            </a:r>
            <a:r>
              <a:rPr lang="en-US" dirty="0" err="1" smtClean="0"/>
              <a:t>Haleem</a:t>
            </a:r>
            <a:r>
              <a:rPr lang="en-US" dirty="0" smtClean="0"/>
              <a:t> </a:t>
            </a:r>
            <a:endParaRPr lang="en-US" dirty="0"/>
          </a:p>
        </p:txBody>
      </p:sp>
      <p:sp>
        <p:nvSpPr>
          <p:cNvPr id="3" name="Content Placeholder 2"/>
          <p:cNvSpPr>
            <a:spLocks noGrp="1"/>
          </p:cNvSpPr>
          <p:nvPr>
            <p:ph idx="1"/>
          </p:nvPr>
        </p:nvSpPr>
        <p:spPr/>
        <p:txBody>
          <a:bodyPr/>
          <a:lstStyle/>
          <a:p>
            <a:r>
              <a:rPr lang="en-US" dirty="0" err="1" smtClean="0"/>
              <a:t>B.E.</a:t>
            </a:r>
            <a:r>
              <a:rPr lang="en-US" dirty="0" smtClean="0"/>
              <a:t> in Textile Engineering from National Textile University </a:t>
            </a:r>
          </a:p>
          <a:p>
            <a:r>
              <a:rPr lang="en-US" dirty="0" smtClean="0"/>
              <a:t>Specialization in Yarn Manufacturing </a:t>
            </a:r>
          </a:p>
          <a:p>
            <a:endParaRPr lang="en-US" dirty="0" smtClean="0"/>
          </a:p>
          <a:p>
            <a:pPr>
              <a:buNone/>
            </a:pPr>
            <a:r>
              <a:rPr lang="en-US" dirty="0" smtClean="0"/>
              <a:t>Topic</a:t>
            </a:r>
          </a:p>
          <a:p>
            <a:pPr algn="ctr">
              <a:buNone/>
            </a:pPr>
            <a:r>
              <a:rPr lang="en-US" sz="3200" dirty="0" smtClean="0"/>
              <a:t>“Determination of Twist per Inch value in Double Yarns using Digital Image Processing Techniques”</a:t>
            </a:r>
            <a:endParaRPr lang="en-US"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for 15 double yarns</a:t>
            </a:r>
            <a:endParaRPr lang="en-US" dirty="0"/>
          </a:p>
        </p:txBody>
      </p:sp>
      <p:pic>
        <p:nvPicPr>
          <p:cNvPr id="34818" name="Picture 2" descr="tpi graph for 15 double"/>
          <p:cNvPicPr>
            <a:picLocks noChangeAspect="1" noChangeArrowheads="1"/>
          </p:cNvPicPr>
          <p:nvPr/>
        </p:nvPicPr>
        <p:blipFill>
          <a:blip r:embed="rId2"/>
          <a:srcRect/>
          <a:stretch>
            <a:fillRect/>
          </a:stretch>
        </p:blipFill>
        <p:spPr bwMode="auto">
          <a:xfrm>
            <a:off x="0" y="1905000"/>
            <a:ext cx="6716306" cy="4114800"/>
          </a:xfrm>
          <a:prstGeom prst="rect">
            <a:avLst/>
          </a:prstGeom>
          <a:noFill/>
          <a:ln w="9525">
            <a:noFill/>
            <a:miter lim="800000"/>
            <a:headEnd/>
            <a:tailEnd/>
          </a:ln>
        </p:spPr>
      </p:pic>
      <p:graphicFrame>
        <p:nvGraphicFramePr>
          <p:cNvPr id="5" name="Table 4"/>
          <p:cNvGraphicFramePr>
            <a:graphicFrameLocks noGrp="1"/>
          </p:cNvGraphicFramePr>
          <p:nvPr/>
        </p:nvGraphicFramePr>
        <p:xfrm>
          <a:off x="6248400" y="2209800"/>
          <a:ext cx="2743200" cy="3428997"/>
        </p:xfrm>
        <a:graphic>
          <a:graphicData uri="http://schemas.openxmlformats.org/drawingml/2006/table">
            <a:tbl>
              <a:tblPr/>
              <a:tblGrid>
                <a:gridCol w="1371600"/>
                <a:gridCol w="1371600"/>
              </a:tblGrid>
              <a:tr h="311727">
                <a:tc>
                  <a:txBody>
                    <a:bodyPr/>
                    <a:lstStyle/>
                    <a:p>
                      <a:pPr marL="0" marR="0" algn="l">
                        <a:spcBef>
                          <a:spcPts val="0"/>
                        </a:spcBef>
                        <a:spcAft>
                          <a:spcPts val="0"/>
                        </a:spcAft>
                      </a:pPr>
                      <a:r>
                        <a:rPr lang="en-US" sz="1200" b="1" baseline="0" dirty="0">
                          <a:solidFill>
                            <a:schemeClr val="bg1"/>
                          </a:solidFill>
                          <a:latin typeface="Times New Roman"/>
                          <a:ea typeface="Times New Roman"/>
                          <a:cs typeface="Times New Roman"/>
                        </a:rPr>
                        <a:t>Sample</a:t>
                      </a:r>
                      <a:r>
                        <a:rPr lang="en-US" sz="1200" b="1" dirty="0">
                          <a:solidFill>
                            <a:schemeClr val="bg1"/>
                          </a:solidFill>
                          <a:latin typeface="Times New Roman"/>
                          <a:ea typeface="Times New Roman"/>
                          <a:cs typeface="Times New Roman"/>
                        </a:rPr>
                        <a:t> No.</a:t>
                      </a:r>
                      <a:endParaRPr lang="en-US" sz="1200" dirty="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l">
                        <a:spcBef>
                          <a:spcPts val="0"/>
                        </a:spcBef>
                        <a:spcAft>
                          <a:spcPts val="0"/>
                        </a:spcAft>
                      </a:pPr>
                      <a:r>
                        <a:rPr lang="en-US" sz="1200" b="1" dirty="0">
                          <a:solidFill>
                            <a:schemeClr val="bg1"/>
                          </a:solidFill>
                          <a:latin typeface="Times New Roman"/>
                          <a:ea typeface="Times New Roman"/>
                          <a:cs typeface="Times New Roman"/>
                        </a:rPr>
                        <a:t>Calculated TPI</a:t>
                      </a:r>
                      <a:endParaRPr lang="en-US" sz="1200" dirty="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r>
              <a:tr h="311727">
                <a:tc>
                  <a:txBody>
                    <a:bodyPr/>
                    <a:lstStyle/>
                    <a:p>
                      <a:pPr marL="0" marR="0" algn="l">
                        <a:spcBef>
                          <a:spcPts val="0"/>
                        </a:spcBef>
                        <a:spcAft>
                          <a:spcPts val="0"/>
                        </a:spcAft>
                      </a:pPr>
                      <a:r>
                        <a:rPr lang="en-US" sz="1200">
                          <a:latin typeface="Times New Roman"/>
                          <a:ea typeface="Times New Roman"/>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marL="0" marR="0" algn="l">
                        <a:spcBef>
                          <a:spcPts val="0"/>
                        </a:spcBef>
                        <a:spcAft>
                          <a:spcPts val="0"/>
                        </a:spcAft>
                      </a:pPr>
                      <a:r>
                        <a:rPr lang="en-US" sz="1200">
                          <a:latin typeface="Times New Roman"/>
                          <a:ea typeface="Times New Roman"/>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marL="0" marR="0" algn="l">
                        <a:spcBef>
                          <a:spcPts val="0"/>
                        </a:spcBef>
                        <a:spcAft>
                          <a:spcPts val="0"/>
                        </a:spcAft>
                      </a:pPr>
                      <a:r>
                        <a:rPr lang="en-US" sz="1200">
                          <a:latin typeface="Times New Roman"/>
                          <a:ea typeface="Times New Roman"/>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13.5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marL="0" marR="0" algn="l">
                        <a:spcBef>
                          <a:spcPts val="0"/>
                        </a:spcBef>
                        <a:spcAft>
                          <a:spcPts val="0"/>
                        </a:spcAft>
                      </a:pPr>
                      <a:r>
                        <a:rPr lang="en-US" sz="1200">
                          <a:latin typeface="Times New Roman"/>
                          <a:ea typeface="Times New Roman"/>
                          <a:cs typeface="Times New Roma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13.5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marL="0" marR="0" algn="l">
                        <a:spcBef>
                          <a:spcPts val="0"/>
                        </a:spcBef>
                        <a:spcAft>
                          <a:spcPts val="0"/>
                        </a:spcAft>
                      </a:pPr>
                      <a:r>
                        <a:rPr lang="en-US" sz="1200">
                          <a:latin typeface="Times New Roman"/>
                          <a:ea typeface="Times New Roman"/>
                          <a:cs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12.5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marL="0" marR="0" algn="l">
                        <a:spcBef>
                          <a:spcPts val="0"/>
                        </a:spcBef>
                        <a:spcAft>
                          <a:spcPts val="0"/>
                        </a:spcAft>
                      </a:pPr>
                      <a:r>
                        <a:rPr lang="en-US" sz="1200">
                          <a:latin typeface="Times New Roman"/>
                          <a:ea typeface="Times New Roman"/>
                          <a:cs typeface="Times New Roman"/>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marL="0" marR="0" algn="l">
                        <a:spcBef>
                          <a:spcPts val="0"/>
                        </a:spcBef>
                        <a:spcAft>
                          <a:spcPts val="0"/>
                        </a:spcAft>
                      </a:pPr>
                      <a:r>
                        <a:rPr lang="en-US" sz="1200">
                          <a:latin typeface="Times New Roman"/>
                          <a:ea typeface="Times New Roman"/>
                          <a:cs typeface="Times New Roma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13.5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marL="0" marR="0" algn="l">
                        <a:spcBef>
                          <a:spcPts val="0"/>
                        </a:spcBef>
                        <a:spcAft>
                          <a:spcPts val="0"/>
                        </a:spcAft>
                      </a:pPr>
                      <a:r>
                        <a:rPr lang="en-US" sz="1200">
                          <a:latin typeface="Times New Roman"/>
                          <a:ea typeface="Times New Roman"/>
                          <a:cs typeface="Times New Roma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13.5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marL="0" marR="0" algn="l">
                        <a:spcBef>
                          <a:spcPts val="0"/>
                        </a:spcBef>
                        <a:spcAft>
                          <a:spcPts val="0"/>
                        </a:spcAft>
                      </a:pPr>
                      <a:r>
                        <a:rPr lang="en-US" sz="1200">
                          <a:latin typeface="Times New Roman"/>
                          <a:ea typeface="Times New Roman"/>
                          <a:cs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latin typeface="Times New Roman"/>
                          <a:ea typeface="Times New Roman"/>
                          <a:cs typeface="Times New Roman"/>
                        </a:rPr>
                        <a:t>13.5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727">
                <a:tc>
                  <a:txBody>
                    <a:bodyPr/>
                    <a:lstStyle/>
                    <a:p>
                      <a:pPr marL="0" marR="0" algn="l">
                        <a:spcBef>
                          <a:spcPts val="0"/>
                        </a:spcBef>
                        <a:spcAft>
                          <a:spcPts val="0"/>
                        </a:spcAft>
                      </a:pPr>
                      <a:r>
                        <a:rPr lang="en-US" sz="1200">
                          <a:latin typeface="Times New Roman"/>
                          <a:ea typeface="Times New Roman"/>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dirty="0">
                          <a:latin typeface="Times New Roman"/>
                          <a:ea typeface="Times New Roman"/>
                          <a:cs typeface="Times New Roman"/>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4819" name="Rectangle 3"/>
          <p:cNvSpPr>
            <a:spLocks noChangeArrowheads="1"/>
          </p:cNvSpPr>
          <p:nvPr/>
        </p:nvSpPr>
        <p:spPr bwMode="auto">
          <a:xfrm>
            <a:off x="573167" y="6096000"/>
            <a:ext cx="8494633"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Mean Calculated Twist = 13.5				Standard Deviation = </a:t>
            </a:r>
            <a:r>
              <a:rPr kumimoji="0" lang="en-US" sz="1400" b="0" i="0" u="none" strike="noStrike" cap="none" normalizeH="0" baseline="0" dirty="0" smtClean="0">
                <a:ln>
                  <a:noFill/>
                </a:ln>
                <a:solidFill>
                  <a:schemeClr val="tx1"/>
                </a:solidFill>
                <a:effectLst/>
                <a:latin typeface="Arial" pitchFamily="34" charset="0"/>
                <a:ea typeface="Times New Roman" pitchFamily="18" charset="0"/>
              </a:rPr>
              <a:t>0.471</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Actual Twist = 13.75					CV %age = </a:t>
            </a:r>
            <a:r>
              <a:rPr kumimoji="0" lang="en-US" sz="1400" b="0" i="0" u="none" strike="noStrike" cap="none" normalizeH="0" baseline="0" dirty="0" smtClean="0">
                <a:ln>
                  <a:noFill/>
                </a:ln>
                <a:solidFill>
                  <a:schemeClr val="tx1"/>
                </a:solidFill>
                <a:effectLst/>
                <a:latin typeface="Arial" pitchFamily="34" charset="0"/>
                <a:ea typeface="Times New Roman" pitchFamily="18" charset="0"/>
              </a:rPr>
              <a:t>3.49%</a:t>
            </a:r>
            <a:endParaRPr kumimoji="0" lang="en-US" sz="1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228600" y="1935480"/>
            <a:ext cx="8229600" cy="4389120"/>
          </a:xfrm>
        </p:spPr>
        <p:txBody>
          <a:bodyPr>
            <a:normAutofit fontScale="92500"/>
          </a:bodyPr>
          <a:lstStyle/>
          <a:p>
            <a:pPr algn="just">
              <a:buNone/>
            </a:pPr>
            <a:r>
              <a:rPr lang="en-US" dirty="0" smtClean="0"/>
              <a:t>    </a:t>
            </a:r>
            <a:r>
              <a:rPr lang="en-US" sz="2100" dirty="0" smtClean="0"/>
              <a:t>As it is clear from the above calculated values of TPI, comparison of reference values and calculated values, standard deviation from mean value and CV %age of TPI calculated, the image processing technique can be used in the determination of twist per inch values of doubled yarns on commercial level. Although there are variations from the average value and also there are limitations in this image processing algorithm but these variations can be fixed with more precise hardware setup and fine tuned IP algorithm. That means a combination of simple setup of hardware and user friendly software can eliminate the conventional testing techniques and their drawbacks for measurement of TPI values of yarn. This investigation has opened a new horizon for researchers to make this technique usable on the professional grounds to test TPI values of yarn without application of mechanical factors and to enter the era of non destructive and online testing.</a:t>
            </a:r>
          </a:p>
          <a:p>
            <a:pPr>
              <a:buNone/>
            </a:pP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55000" lnSpcReduction="20000"/>
          </a:bodyPr>
          <a:lstStyle/>
          <a:p>
            <a:pPr lvl="0"/>
            <a:r>
              <a:rPr lang="en-US" dirty="0" smtClean="0"/>
              <a:t>Adams, R. (September, 1993). ‘Radial Decomposition of Discs and Spheres’ Computer</a:t>
            </a:r>
          </a:p>
          <a:p>
            <a:pPr>
              <a:buNone/>
            </a:pPr>
            <a:r>
              <a:rPr lang="en-US" dirty="0" smtClean="0"/>
              <a:t>	Vision, Graphics, and Image Processing: </a:t>
            </a:r>
            <a:r>
              <a:rPr lang="en-US" i="1" dirty="0" smtClean="0"/>
              <a:t>Graphical Models and Image Processing, Vol.  55,</a:t>
            </a:r>
            <a:r>
              <a:rPr lang="en-US" dirty="0" smtClean="0"/>
              <a:t> No. 5, pp. 325-332.</a:t>
            </a:r>
          </a:p>
          <a:p>
            <a:pPr>
              <a:buNone/>
            </a:pPr>
            <a:r>
              <a:rPr lang="en-US" dirty="0" smtClean="0"/>
              <a:t> </a:t>
            </a:r>
          </a:p>
          <a:p>
            <a:pPr lvl="0"/>
            <a:r>
              <a:rPr lang="en-US" dirty="0" err="1" smtClean="0"/>
              <a:t>Cybulska</a:t>
            </a:r>
            <a:r>
              <a:rPr lang="en-US" dirty="0" smtClean="0"/>
              <a:t>, M. (1999). ‘Assessing Yarn Structure with Image Analysis Methods 1’, </a:t>
            </a:r>
          </a:p>
          <a:p>
            <a:pPr>
              <a:buNone/>
            </a:pPr>
            <a:r>
              <a:rPr lang="en-US" i="1" dirty="0" smtClean="0"/>
              <a:t>       Textile Res J. 69(5),</a:t>
            </a:r>
            <a:r>
              <a:rPr lang="en-US" dirty="0" smtClean="0"/>
              <a:t> 369-373.</a:t>
            </a:r>
          </a:p>
          <a:p>
            <a:pPr>
              <a:buNone/>
            </a:pPr>
            <a:r>
              <a:rPr lang="en-US" dirty="0" smtClean="0"/>
              <a:t> </a:t>
            </a:r>
          </a:p>
          <a:p>
            <a:pPr lvl="0"/>
            <a:r>
              <a:rPr lang="en-US" dirty="0" err="1" smtClean="0"/>
              <a:t>Savialle</a:t>
            </a:r>
            <a:r>
              <a:rPr lang="en-US" dirty="0" smtClean="0"/>
              <a:t>, B. P. (1999). </a:t>
            </a:r>
            <a:r>
              <a:rPr lang="en-US" i="1" dirty="0" smtClean="0"/>
              <a:t>Physical testing of textiles.</a:t>
            </a:r>
            <a:r>
              <a:rPr lang="en-US" dirty="0" smtClean="0"/>
              <a:t> (pp. 85-94). England: </a:t>
            </a:r>
            <a:r>
              <a:rPr lang="en-US" dirty="0" err="1" smtClean="0"/>
              <a:t>Woodhead</a:t>
            </a:r>
            <a:r>
              <a:rPr lang="en-US" dirty="0" smtClean="0"/>
              <a:t> Publishing  </a:t>
            </a:r>
          </a:p>
          <a:p>
            <a:pPr>
              <a:buNone/>
            </a:pPr>
            <a:r>
              <a:rPr lang="en-US" dirty="0" smtClean="0"/>
              <a:t>     Ltd.</a:t>
            </a:r>
          </a:p>
          <a:p>
            <a:pPr>
              <a:buNone/>
            </a:pPr>
            <a:r>
              <a:rPr lang="en-US" dirty="0" smtClean="0"/>
              <a:t> </a:t>
            </a:r>
          </a:p>
          <a:p>
            <a:pPr lvl="0"/>
            <a:r>
              <a:rPr lang="en-US" dirty="0" smtClean="0"/>
              <a:t>Schwarz, E.R. (1938). ‘Twist Measurements in Single Yarns’, </a:t>
            </a:r>
            <a:r>
              <a:rPr lang="en-US" i="1" dirty="0" smtClean="0"/>
              <a:t>Textile Res. J. 8,</a:t>
            </a:r>
            <a:r>
              <a:rPr lang="en-US" dirty="0" smtClean="0"/>
              <a:t> 	      </a:t>
            </a:r>
          </a:p>
          <a:p>
            <a:pPr>
              <a:buNone/>
            </a:pPr>
            <a:r>
              <a:rPr lang="en-US" dirty="0" smtClean="0"/>
              <a:t>       157-164.</a:t>
            </a:r>
          </a:p>
          <a:p>
            <a:pPr>
              <a:buNone/>
            </a:pPr>
            <a:r>
              <a:rPr lang="en-US" dirty="0" smtClean="0"/>
              <a:t> </a:t>
            </a:r>
          </a:p>
          <a:p>
            <a:pPr lvl="0"/>
            <a:r>
              <a:rPr lang="en-US" dirty="0" smtClean="0"/>
              <a:t>Young, H. D., &amp; Freedman, R.A. (2000). </a:t>
            </a:r>
            <a:r>
              <a:rPr lang="en-US" i="1" dirty="0" smtClean="0"/>
              <a:t>University Physics with Modern Physics </a:t>
            </a:r>
            <a:r>
              <a:rPr lang="en-US" dirty="0" smtClean="0"/>
              <a:t>(10th ed.).</a:t>
            </a:r>
          </a:p>
          <a:p>
            <a:pPr>
              <a:buNone/>
            </a:pPr>
            <a:r>
              <a:rPr lang="en-US" dirty="0" smtClean="0"/>
              <a:t>       USA: Addison-Wesley Publishing Company.</a:t>
            </a:r>
          </a:p>
          <a:p>
            <a:pPr>
              <a:buNone/>
            </a:pPr>
            <a:r>
              <a:rPr lang="en-US" dirty="0" smtClean="0"/>
              <a:t> </a:t>
            </a:r>
          </a:p>
          <a:p>
            <a:pPr lvl="0"/>
            <a:r>
              <a:rPr lang="en-US" i="1" dirty="0" err="1" smtClean="0"/>
              <a:t>Matlab</a:t>
            </a:r>
            <a:r>
              <a:rPr lang="en-US" i="1" dirty="0" smtClean="0"/>
              <a:t> image processing toolbox online Documentation.</a:t>
            </a:r>
            <a:r>
              <a:rPr lang="en-US" dirty="0" smtClean="0"/>
              <a:t> Retrieved May 16, 2008, from      </a:t>
            </a:r>
          </a:p>
          <a:p>
            <a:pPr>
              <a:buNone/>
            </a:pPr>
            <a:r>
              <a:rPr lang="en-US" dirty="0" smtClean="0"/>
              <a:t>       </a:t>
            </a:r>
            <a:r>
              <a:rPr lang="en-US" u="sng" dirty="0" smtClean="0">
                <a:hlinkClick r:id="rId2"/>
              </a:rPr>
              <a:t>http://www.mathworks.com/access/helpdesk/help/toolbox/images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0"/>
            <a:ext cx="8382000" cy="2438400"/>
          </a:xfrm>
        </p:spPr>
        <p:txBody>
          <a:bodyPr>
            <a:normAutofit/>
          </a:bodyPr>
          <a:lstStyle/>
          <a:p>
            <a:r>
              <a:rPr lang="en-US" dirty="0" smtClean="0"/>
              <a:t>Thank you very much for your 			   	</a:t>
            </a:r>
            <a:br>
              <a:rPr lang="en-US" dirty="0" smtClean="0"/>
            </a:br>
            <a:r>
              <a:rPr lang="en-US" dirty="0" smtClean="0"/>
              <a:t>				   kind attention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400"/>
            <a:ext cx="8229600" cy="1143000"/>
          </a:xfrm>
        </p:spPr>
        <p:txBody>
          <a:bodyPr>
            <a:normAutofit fontScale="90000"/>
          </a:bodyPr>
          <a:lstStyle/>
          <a:p>
            <a:pPr algn="ctr"/>
            <a:r>
              <a:rPr lang="en-US" dirty="0" smtClean="0"/>
              <a:t>Determination of twist per inch value in doubled yarns using digital image processing techniques</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r>
              <a:rPr lang="en-US" i="1" dirty="0" smtClean="0"/>
              <a:t>By,</a:t>
            </a:r>
            <a:r>
              <a:rPr lang="en-US" dirty="0" smtClean="0"/>
              <a:t/>
            </a:r>
            <a:br>
              <a:rPr lang="en-US" dirty="0" smtClean="0"/>
            </a:br>
            <a:r>
              <a:rPr lang="en-US" dirty="0" smtClean="0"/>
              <a:t>					</a:t>
            </a:r>
            <a:r>
              <a:rPr lang="en-US" i="1" dirty="0" smtClean="0">
                <a:solidFill>
                  <a:schemeClr val="tx1"/>
                </a:solidFill>
              </a:rPr>
              <a:t>Noman Haleem</a:t>
            </a:r>
            <a:endParaRPr lang="en-US" i="1"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TPI value and its significance</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Affects on yarn properties</a:t>
            </a:r>
          </a:p>
          <a:p>
            <a:pPr lvl="1" algn="just"/>
            <a:r>
              <a:rPr lang="en-US" dirty="0" smtClean="0"/>
              <a:t>Yarn strength </a:t>
            </a:r>
          </a:p>
          <a:p>
            <a:pPr lvl="1" algn="just"/>
            <a:r>
              <a:rPr lang="en-US" dirty="0" smtClean="0"/>
              <a:t>Yarn comfort</a:t>
            </a:r>
          </a:p>
          <a:p>
            <a:pPr lvl="1" algn="just"/>
            <a:r>
              <a:rPr lang="en-US" dirty="0" smtClean="0"/>
              <a:t>Moisture absorbency</a:t>
            </a:r>
          </a:p>
          <a:p>
            <a:pPr algn="just"/>
            <a:r>
              <a:rPr lang="en-US" dirty="0" smtClean="0"/>
              <a:t>Affects on fabrics</a:t>
            </a:r>
          </a:p>
          <a:p>
            <a:pPr lvl="1" algn="just"/>
            <a:r>
              <a:rPr lang="en-US" dirty="0" smtClean="0"/>
              <a:t>Dye uptake </a:t>
            </a:r>
          </a:p>
          <a:p>
            <a:pPr algn="just"/>
            <a:r>
              <a:rPr lang="en-US" dirty="0" smtClean="0"/>
              <a:t>Affects on garments serviceability</a:t>
            </a:r>
          </a:p>
          <a:p>
            <a:pPr lvl="1" algn="just"/>
            <a:r>
              <a:rPr lang="en-US" dirty="0" smtClean="0"/>
              <a:t>Abrasion</a:t>
            </a:r>
          </a:p>
          <a:p>
            <a:pPr lvl="1" algn="just"/>
            <a:r>
              <a:rPr lang="en-US" dirty="0" smtClean="0"/>
              <a:t>Pilling</a:t>
            </a:r>
          </a:p>
          <a:p>
            <a:pPr lvl="1" algn="just"/>
            <a:r>
              <a:rPr lang="en-US" dirty="0" smtClean="0"/>
              <a:t>Aesthetics affects</a:t>
            </a:r>
          </a:p>
        </p:txBody>
      </p:sp>
      <p:pic>
        <p:nvPicPr>
          <p:cNvPr id="1026" name="Picture 2"/>
          <p:cNvPicPr>
            <a:picLocks noChangeAspect="1" noChangeArrowheads="1"/>
          </p:cNvPicPr>
          <p:nvPr/>
        </p:nvPicPr>
        <p:blipFill>
          <a:blip r:embed="rId2"/>
          <a:srcRect/>
          <a:stretch>
            <a:fillRect/>
          </a:stretch>
        </p:blipFill>
        <p:spPr bwMode="auto">
          <a:xfrm>
            <a:off x="6019800" y="2368337"/>
            <a:ext cx="2438400" cy="21274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fontScale="90000"/>
          </a:bodyPr>
          <a:lstStyle/>
          <a:p>
            <a:r>
              <a:rPr lang="en-US" dirty="0" smtClean="0"/>
              <a:t>Conventional Methods of TPI determination</a:t>
            </a:r>
            <a:endParaRPr lang="en-US" dirty="0"/>
          </a:p>
        </p:txBody>
      </p:sp>
      <p:sp>
        <p:nvSpPr>
          <p:cNvPr id="3" name="Content Placeholder 2"/>
          <p:cNvSpPr>
            <a:spLocks noGrp="1"/>
          </p:cNvSpPr>
          <p:nvPr>
            <p:ph idx="1"/>
          </p:nvPr>
        </p:nvSpPr>
        <p:spPr>
          <a:xfrm>
            <a:off x="457200" y="2392680"/>
            <a:ext cx="8229600" cy="4389120"/>
          </a:xfrm>
        </p:spPr>
        <p:txBody>
          <a:bodyPr/>
          <a:lstStyle/>
          <a:p>
            <a:r>
              <a:rPr lang="en-US" dirty="0" smtClean="0"/>
              <a:t>Manual Testers</a:t>
            </a:r>
          </a:p>
          <a:p>
            <a:r>
              <a:rPr lang="en-US" dirty="0" smtClean="0"/>
              <a:t>Automatic testers</a:t>
            </a:r>
          </a:p>
          <a:p>
            <a:endParaRPr lang="en-US" dirty="0" smtClean="0"/>
          </a:p>
          <a:p>
            <a:pPr lvl="1"/>
            <a:r>
              <a:rPr lang="en-US" dirty="0" smtClean="0"/>
              <a:t>Direct counting methods</a:t>
            </a:r>
          </a:p>
          <a:p>
            <a:pPr lvl="1"/>
            <a:r>
              <a:rPr lang="en-US" dirty="0" smtClean="0"/>
              <a:t>Twist untwist method</a:t>
            </a:r>
          </a:p>
          <a:p>
            <a:pPr lvl="1"/>
            <a:r>
              <a:rPr lang="en-US" dirty="0" smtClean="0"/>
              <a:t>Take up twist tester</a:t>
            </a:r>
          </a:p>
          <a:p>
            <a:pPr lvl="1"/>
            <a:endParaRPr lang="en-US" dirty="0"/>
          </a:p>
        </p:txBody>
      </p:sp>
      <p:pic>
        <p:nvPicPr>
          <p:cNvPr id="1027" name="Picture 3"/>
          <p:cNvPicPr>
            <a:picLocks noChangeAspect="1" noChangeArrowheads="1"/>
          </p:cNvPicPr>
          <p:nvPr/>
        </p:nvPicPr>
        <p:blipFill>
          <a:blip r:embed="rId2"/>
          <a:srcRect/>
          <a:stretch>
            <a:fillRect/>
          </a:stretch>
        </p:blipFill>
        <p:spPr bwMode="auto">
          <a:xfrm>
            <a:off x="4780483" y="2819400"/>
            <a:ext cx="4134917" cy="3200400"/>
          </a:xfrm>
          <a:prstGeom prst="rect">
            <a:avLst/>
          </a:prstGeom>
          <a:noFill/>
          <a:ln w="9525">
            <a:noFill/>
            <a:miter lim="800000"/>
            <a:headEnd/>
            <a:tailEnd/>
          </a:ln>
          <a:effectLst/>
        </p:spPr>
      </p:pic>
      <p:sp>
        <p:nvSpPr>
          <p:cNvPr id="6" name="TextBox 5"/>
          <p:cNvSpPr txBox="1"/>
          <p:nvPr/>
        </p:nvSpPr>
        <p:spPr>
          <a:xfrm>
            <a:off x="5181600" y="6172200"/>
            <a:ext cx="3200400" cy="369332"/>
          </a:xfrm>
          <a:prstGeom prst="rect">
            <a:avLst/>
          </a:prstGeom>
          <a:noFill/>
        </p:spPr>
        <p:txBody>
          <a:bodyPr wrap="square" rtlCol="0">
            <a:spAutoFit/>
          </a:bodyPr>
          <a:lstStyle/>
          <a:p>
            <a:pPr algn="ctr"/>
            <a:r>
              <a:rPr lang="en-US" i="1" dirty="0" smtClean="0"/>
              <a:t>Conventional TPI tester</a:t>
            </a:r>
            <a:endParaRPr lang="en-US"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normAutofit fontScale="90000"/>
          </a:bodyPr>
          <a:lstStyle/>
          <a:p>
            <a:r>
              <a:rPr lang="en-US" dirty="0" smtClean="0"/>
              <a:t>Limitations of the conventional methods</a:t>
            </a:r>
            <a:endParaRPr lang="en-US" dirty="0"/>
          </a:p>
        </p:txBody>
      </p:sp>
      <p:sp>
        <p:nvSpPr>
          <p:cNvPr id="3" name="Content Placeholder 2"/>
          <p:cNvSpPr>
            <a:spLocks noGrp="1"/>
          </p:cNvSpPr>
          <p:nvPr>
            <p:ph idx="1"/>
          </p:nvPr>
        </p:nvSpPr>
        <p:spPr>
          <a:xfrm>
            <a:off x="457200" y="2773680"/>
            <a:ext cx="8229600" cy="2941320"/>
          </a:xfrm>
        </p:spPr>
        <p:txBody>
          <a:bodyPr>
            <a:normAutofit/>
          </a:bodyPr>
          <a:lstStyle/>
          <a:p>
            <a:r>
              <a:rPr lang="en-US" dirty="0" smtClean="0"/>
              <a:t>Destructive nature of testing</a:t>
            </a:r>
          </a:p>
          <a:p>
            <a:r>
              <a:rPr lang="en-US" dirty="0" smtClean="0"/>
              <a:t>Offline testing modes</a:t>
            </a:r>
          </a:p>
          <a:p>
            <a:r>
              <a:rPr lang="en-US" dirty="0" smtClean="0"/>
              <a:t>Slow speed of testing</a:t>
            </a:r>
          </a:p>
          <a:p>
            <a:r>
              <a:rPr lang="en-US" dirty="0" smtClean="0"/>
              <a:t>Manual calculation</a:t>
            </a:r>
          </a:p>
          <a:p>
            <a:r>
              <a:rPr lang="en-US" dirty="0" smtClean="0"/>
              <a:t>Human error</a:t>
            </a:r>
          </a:p>
          <a:p>
            <a:r>
              <a:rPr lang="en-US" dirty="0" smtClean="0"/>
              <a:t>Machine performance and calibrations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5029200" cy="856488"/>
          </a:xfrm>
        </p:spPr>
        <p:txBody>
          <a:bodyPr>
            <a:normAutofit/>
          </a:bodyPr>
          <a:lstStyle/>
          <a:p>
            <a:r>
              <a:rPr lang="en-US" dirty="0" smtClean="0"/>
              <a:t>Image processing</a:t>
            </a:r>
            <a:endParaRPr lang="en-US" dirty="0"/>
          </a:p>
        </p:txBody>
      </p:sp>
      <p:sp>
        <p:nvSpPr>
          <p:cNvPr id="3" name="Content Placeholder 2"/>
          <p:cNvSpPr>
            <a:spLocks noGrp="1"/>
          </p:cNvSpPr>
          <p:nvPr>
            <p:ph idx="1"/>
          </p:nvPr>
        </p:nvSpPr>
        <p:spPr>
          <a:xfrm>
            <a:off x="457200" y="2392680"/>
            <a:ext cx="8229600" cy="3550920"/>
          </a:xfrm>
        </p:spPr>
        <p:txBody>
          <a:bodyPr>
            <a:normAutofit/>
          </a:bodyPr>
          <a:lstStyle/>
          <a:p>
            <a:pPr algn="just"/>
            <a:r>
              <a:rPr lang="en-US" dirty="0" smtClean="0"/>
              <a:t>The analysis of a picture using techniques that can identify shades, colors and relationships that cannot be perceived by the human eye. Image processing is used to solve identification problems, such as in forensic medicine or in creating weather maps from satellite pictures. It deals with images in bitmapped graphics format that have been scanned in or captured with digital cameras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 processing and textiles</a:t>
            </a:r>
            <a:endParaRPr lang="en-US" dirty="0"/>
          </a:p>
        </p:txBody>
      </p:sp>
      <p:sp>
        <p:nvSpPr>
          <p:cNvPr id="3" name="Content Placeholder 2"/>
          <p:cNvSpPr>
            <a:spLocks noGrp="1"/>
          </p:cNvSpPr>
          <p:nvPr>
            <p:ph idx="1"/>
          </p:nvPr>
        </p:nvSpPr>
        <p:spPr/>
        <p:txBody>
          <a:bodyPr>
            <a:normAutofit/>
          </a:bodyPr>
          <a:lstStyle/>
          <a:p>
            <a:r>
              <a:rPr lang="en-US" dirty="0" smtClean="0"/>
              <a:t>Image processing is already being used in various branches of textiles for technical measurements and properties evaluation.</a:t>
            </a:r>
          </a:p>
          <a:p>
            <a:endParaRPr lang="en-US" dirty="0" smtClean="0"/>
          </a:p>
          <a:p>
            <a:r>
              <a:rPr lang="en-US" dirty="0" smtClean="0"/>
              <a:t>Contamination sorters</a:t>
            </a:r>
          </a:p>
          <a:p>
            <a:r>
              <a:rPr lang="en-US" dirty="0" smtClean="0"/>
              <a:t>Motion sensing purposes</a:t>
            </a:r>
          </a:p>
          <a:p>
            <a:r>
              <a:rPr lang="en-US" dirty="0" smtClean="0"/>
              <a:t>Fiber properties evaluation</a:t>
            </a:r>
          </a:p>
          <a:p>
            <a:r>
              <a:rPr lang="en-US" dirty="0" smtClean="0"/>
              <a:t>Fabric properties evaluation</a:t>
            </a:r>
          </a:p>
          <a:p>
            <a:r>
              <a:rPr lang="en-US" dirty="0" smtClean="0"/>
              <a:t>Color matching and shade variation detection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sequence</a:t>
            </a:r>
            <a:endParaRPr lang="en-US" dirty="0"/>
          </a:p>
        </p:txBody>
      </p:sp>
      <p:sp>
        <p:nvSpPr>
          <p:cNvPr id="3" name="Content Placeholder 2"/>
          <p:cNvSpPr>
            <a:spLocks noGrp="1"/>
          </p:cNvSpPr>
          <p:nvPr>
            <p:ph idx="1"/>
          </p:nvPr>
        </p:nvSpPr>
        <p:spPr/>
        <p:txBody>
          <a:bodyPr/>
          <a:lstStyle/>
          <a:p>
            <a:pPr lvl="1" algn="just"/>
            <a:endParaRPr lang="en-US" dirty="0" smtClean="0"/>
          </a:p>
          <a:p>
            <a:pPr lvl="1" algn="just"/>
            <a:r>
              <a:rPr lang="en-US" dirty="0" smtClean="0"/>
              <a:t>Hardware setup</a:t>
            </a:r>
          </a:p>
          <a:p>
            <a:pPr lvl="1" algn="just"/>
            <a:r>
              <a:rPr lang="en-US" dirty="0" smtClean="0"/>
              <a:t>Image analysis</a:t>
            </a:r>
          </a:p>
          <a:p>
            <a:pPr lvl="1" algn="just"/>
            <a:r>
              <a:rPr lang="en-US" dirty="0" smtClean="0"/>
              <a:t>Pattern recognition</a:t>
            </a:r>
          </a:p>
          <a:p>
            <a:pPr lvl="1" algn="just"/>
            <a:r>
              <a:rPr lang="en-US" dirty="0" smtClean="0"/>
              <a:t>Algorithm design</a:t>
            </a:r>
          </a:p>
          <a:p>
            <a:pPr lvl="1" algn="just"/>
            <a:r>
              <a:rPr lang="en-US" dirty="0" smtClean="0"/>
              <a:t>Algorithm evaluation</a:t>
            </a:r>
          </a:p>
          <a:p>
            <a:pPr lvl="1" algn="just"/>
            <a:r>
              <a:rPr lang="en-US" dirty="0" smtClean="0"/>
              <a:t>GUI design</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478</TotalTime>
  <Words>663</Words>
  <Application>Microsoft Office PowerPoint</Application>
  <PresentationFormat>On-screen Show (4:3)</PresentationFormat>
  <Paragraphs>174</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Flow</vt:lpstr>
      <vt:lpstr>In the name of  ALLAH the beneficent the merciful</vt:lpstr>
      <vt:lpstr>Noman Haleem </vt:lpstr>
      <vt:lpstr>Determination of twist per inch value in doubled yarns using digital image processing techniques           By,      Noman Haleem</vt:lpstr>
      <vt:lpstr>TPI value and its significance</vt:lpstr>
      <vt:lpstr>Conventional Methods of TPI determination</vt:lpstr>
      <vt:lpstr>Limitations of the conventional methods</vt:lpstr>
      <vt:lpstr>Image processing</vt:lpstr>
      <vt:lpstr>Image processing and textiles</vt:lpstr>
      <vt:lpstr>Research sequence</vt:lpstr>
      <vt:lpstr>Proposed hardware design</vt:lpstr>
      <vt:lpstr>Image analysis</vt:lpstr>
      <vt:lpstr>Background adjustment</vt:lpstr>
      <vt:lpstr>Intensity adjustment of image</vt:lpstr>
      <vt:lpstr>Image cropping and pattern recognition</vt:lpstr>
      <vt:lpstr>Graph between pixel intensity and number of pixels</vt:lpstr>
      <vt:lpstr>ROI filtering on basis of pixel intensity</vt:lpstr>
      <vt:lpstr>Binary pixels graph</vt:lpstr>
      <vt:lpstr>Results for 8 double yarns</vt:lpstr>
      <vt:lpstr>Results for 10 doubled yarns</vt:lpstr>
      <vt:lpstr>Results for 15 double yarns</vt:lpstr>
      <vt:lpstr>Conclusion</vt:lpstr>
      <vt:lpstr>References</vt:lpstr>
      <vt:lpstr>Thank you very much for your                kind attention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name of  ALLAH the beneficent the merciful</dc:title>
  <dc:creator>Noman Haleem</dc:creator>
  <cp:lastModifiedBy>MUSHTAQ MANGAT</cp:lastModifiedBy>
  <cp:revision>93</cp:revision>
  <dcterms:created xsi:type="dcterms:W3CDTF">2009-05-03T06:47:37Z</dcterms:created>
  <dcterms:modified xsi:type="dcterms:W3CDTF">2009-05-08T04:55:50Z</dcterms:modified>
</cp:coreProperties>
</file>