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05" r:id="rId2"/>
    <p:sldId id="406" r:id="rId3"/>
    <p:sldId id="367" r:id="rId4"/>
    <p:sldId id="369" r:id="rId5"/>
    <p:sldId id="368" r:id="rId6"/>
    <p:sldId id="372" r:id="rId7"/>
    <p:sldId id="371" r:id="rId8"/>
    <p:sldId id="373" r:id="rId9"/>
    <p:sldId id="438" r:id="rId10"/>
    <p:sldId id="393" r:id="rId11"/>
    <p:sldId id="379" r:id="rId12"/>
    <p:sldId id="380" r:id="rId13"/>
    <p:sldId id="445" r:id="rId14"/>
    <p:sldId id="448" r:id="rId15"/>
    <p:sldId id="449" r:id="rId16"/>
    <p:sldId id="440" r:id="rId17"/>
    <p:sldId id="386" r:id="rId18"/>
    <p:sldId id="381" r:id="rId19"/>
    <p:sldId id="463" r:id="rId20"/>
    <p:sldId id="389" r:id="rId21"/>
    <p:sldId id="450" r:id="rId22"/>
    <p:sldId id="452" r:id="rId23"/>
    <p:sldId id="453" r:id="rId24"/>
    <p:sldId id="454" r:id="rId25"/>
    <p:sldId id="455" r:id="rId26"/>
    <p:sldId id="456" r:id="rId27"/>
    <p:sldId id="457" r:id="rId28"/>
    <p:sldId id="462" r:id="rId29"/>
    <p:sldId id="384" r:id="rId30"/>
    <p:sldId id="460" r:id="rId31"/>
    <p:sldId id="465" r:id="rId32"/>
    <p:sldId id="461" r:id="rId33"/>
    <p:sldId id="46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CC7FC"/>
    <a:srgbClr val="FF6600"/>
    <a:srgbClr val="FF00FF"/>
    <a:srgbClr val="00FF00"/>
    <a:srgbClr val="F5F5F5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869668635170642E-2"/>
          <c:y val="8.3972440944882334E-2"/>
          <c:w val="0.70473882170978663"/>
          <c:h val="0.7657082239720047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 Sample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1st Wash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3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10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gapWidth val="300"/>
        <c:axId val="68601728"/>
        <c:axId val="68641920"/>
      </c:barChart>
      <c:catAx>
        <c:axId val="68601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10 g/l PVA with different concentrations of Nuva SRB, g/l</a:t>
                </a:r>
              </a:p>
            </c:rich>
          </c:tx>
        </c:title>
        <c:numFmt formatCode="General" sourceLinked="1"/>
        <c:majorTickMark val="none"/>
        <c:tickLblPos val="nextTo"/>
        <c:crossAx val="68641920"/>
        <c:crosses val="autoZero"/>
        <c:auto val="1"/>
        <c:lblAlgn val="ctr"/>
        <c:lblOffset val="100"/>
      </c:catAx>
      <c:valAx>
        <c:axId val="686419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Release (Rating)</a:t>
                </a:r>
              </a:p>
            </c:rich>
          </c:tx>
        </c:title>
        <c:numFmt formatCode="General" sourceLinked="1"/>
        <c:tickLblPos val="nextTo"/>
        <c:crossAx val="686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09153543307188"/>
          <c:y val="0.39953937007874102"/>
          <c:w val="0.18749179790026263"/>
          <c:h val="0.28425459317585344"/>
        </c:manualLayout>
      </c:layout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13716254218222"/>
          <c:y val="0.11042744656917886"/>
          <c:w val="0.70473882170978663"/>
          <c:h val="0.7215487583282863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 Sample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1st Wash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3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10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gapWidth val="300"/>
        <c:axId val="80735616"/>
        <c:axId val="83049088"/>
      </c:barChart>
      <c:catAx>
        <c:axId val="8073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12 g/l PVA with different concentrations of Nuva SRB, g/l</a:t>
                </a:r>
              </a:p>
            </c:rich>
          </c:tx>
        </c:title>
        <c:numFmt formatCode="General" sourceLinked="1"/>
        <c:majorTickMark val="none"/>
        <c:tickLblPos val="nextTo"/>
        <c:crossAx val="83049088"/>
        <c:crosses val="autoZero"/>
        <c:auto val="1"/>
        <c:lblAlgn val="ctr"/>
        <c:lblOffset val="100"/>
      </c:catAx>
      <c:valAx>
        <c:axId val="830490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Soil Release (Rating)</a:t>
                </a:r>
              </a:p>
            </c:rich>
          </c:tx>
        </c:title>
        <c:numFmt formatCode="General" sourceLinked="1"/>
        <c:tickLblPos val="nextTo"/>
        <c:crossAx val="8073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1"/>
    </c:legend>
    <c:plotVisOnly val="1"/>
    <c:dispBlanksAs val="gap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4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27125623058597"/>
          <c:y val="4.7890263717035489E-2"/>
          <c:w val="0.70707674155409472"/>
          <c:h val="0.769382605583393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 Sample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1st Wash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3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10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gapWidth val="300"/>
        <c:axId val="94192768"/>
        <c:axId val="94194688"/>
      </c:barChart>
      <c:catAx>
        <c:axId val="94192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15 g/l PVA with different</a:t>
                </a:r>
                <a:r>
                  <a:rPr lang="en-US" sz="1600" baseline="0" dirty="0"/>
                  <a:t> concentrations of </a:t>
                </a:r>
                <a:r>
                  <a:rPr lang="en-US" sz="1600" baseline="0" dirty="0" err="1"/>
                  <a:t>Nuva</a:t>
                </a:r>
                <a:r>
                  <a:rPr lang="en-US" sz="1600" baseline="0" dirty="0"/>
                  <a:t> SRB, g/l</a:t>
                </a:r>
                <a:endParaRPr lang="en-US" sz="1600" dirty="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194688"/>
        <c:crosses val="autoZero"/>
        <c:auto val="1"/>
        <c:lblAlgn val="ctr"/>
        <c:lblOffset val="100"/>
      </c:catAx>
      <c:valAx>
        <c:axId val="941946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Soil</a:t>
                </a:r>
                <a:r>
                  <a:rPr lang="en-US" sz="1800" baseline="0" dirty="0"/>
                  <a:t> Release (Rating)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1927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9663042693057906"/>
          <c:y val="0.38315918843477897"/>
          <c:w val="0.19411026030003131"/>
          <c:h val="0.26278215223097112"/>
        </c:manualLayout>
      </c:layout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86691941285118"/>
          <c:y val="1.7922231086752921E-2"/>
          <c:w val="0.6758313891319141"/>
          <c:h val="0.767568767560442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 Sample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1st Wash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</c:v>
                </c:pt>
                <c:pt idx="5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3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10 Washes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Untreated Sample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</c:numCache>
            </c:numRef>
          </c:val>
        </c:ser>
        <c:gapWidth val="300"/>
        <c:axId val="34282880"/>
        <c:axId val="34289152"/>
      </c:barChart>
      <c:catAx>
        <c:axId val="3428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20 g/l PVA with different concentrations of Nuva SRB, g/l</a:t>
                </a:r>
              </a:p>
            </c:rich>
          </c:tx>
        </c:title>
        <c:numFmt formatCode="General" sourceLinked="1"/>
        <c:majorTickMark val="none"/>
        <c:tickLblPos val="nextTo"/>
        <c:crossAx val="34289152"/>
        <c:crosses val="autoZero"/>
        <c:auto val="1"/>
        <c:lblAlgn val="ctr"/>
        <c:lblOffset val="100"/>
      </c:catAx>
      <c:valAx>
        <c:axId val="342891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Soil Release (Rating)</a:t>
                </a:r>
              </a:p>
            </c:rich>
          </c:tx>
          <c:layout>
            <c:manualLayout>
              <c:xMode val="edge"/>
              <c:yMode val="edge"/>
              <c:x val="2.4881525226013477E-2"/>
              <c:y val="0.22937898181229596"/>
            </c:manualLayout>
          </c:layout>
        </c:title>
        <c:numFmt formatCode="General" sourceLinked="1"/>
        <c:tickLblPos val="nextTo"/>
        <c:crossAx val="34282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55023330417028"/>
          <c:y val="0.32623839420953438"/>
          <c:w val="0.20369519782249465"/>
          <c:h val="0.35984823026828788"/>
        </c:manualLayout>
      </c:layout>
    </c:legend>
    <c:plotVisOnly val="1"/>
    <c:dispBlanksAs val="gap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4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15862253329443"/>
          <c:y val="3.1642382417677216E-2"/>
          <c:w val="0.67942233357193982"/>
          <c:h val="0.694064643129286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 Sample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Untreated Sample</c:v>
                </c:pt>
                <c:pt idx="1">
                  <c:v>10 g/l PVA 10 g/l Nuva SRB</c:v>
                </c:pt>
                <c:pt idx="2">
                  <c:v>10 g/l PVA 20 g/l Nuva SRB</c:v>
                </c:pt>
                <c:pt idx="3">
                  <c:v>10 g/l PVA 40 g/l Nuva SRB</c:v>
                </c:pt>
                <c:pt idx="4">
                  <c:v>20 g/l PVA 10 g/l Nuva SRB</c:v>
                </c:pt>
                <c:pt idx="5">
                  <c:v>20g/l PVA 20 g/l Nuva SRB</c:v>
                </c:pt>
                <c:pt idx="6">
                  <c:v>20 g/l PVA 40 g/l Nuva SRB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1st Wash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Untreated Sample</c:v>
                </c:pt>
                <c:pt idx="1">
                  <c:v>10 g/l PVA 10 g/l Nuva SRB</c:v>
                </c:pt>
                <c:pt idx="2">
                  <c:v>10 g/l PVA 20 g/l Nuva SRB</c:v>
                </c:pt>
                <c:pt idx="3">
                  <c:v>10 g/l PVA 40 g/l Nuva SRB</c:v>
                </c:pt>
                <c:pt idx="4">
                  <c:v>20 g/l PVA 10 g/l Nuva SRB</c:v>
                </c:pt>
                <c:pt idx="5">
                  <c:v>20g/l PVA 20 g/l Nuva SRB</c:v>
                </c:pt>
                <c:pt idx="6">
                  <c:v>20 g/l PVA 40 g/l Nuva SRB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4</c:v>
                </c:pt>
                <c:pt idx="2">
                  <c:v>4.5</c:v>
                </c:pt>
                <c:pt idx="3">
                  <c:v>4.5</c:v>
                </c:pt>
                <c:pt idx="4">
                  <c:v>3.5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3 Washes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Untreated Sample</c:v>
                </c:pt>
                <c:pt idx="1">
                  <c:v>10 g/l PVA 10 g/l Nuva SRB</c:v>
                </c:pt>
                <c:pt idx="2">
                  <c:v>10 g/l PVA 20 g/l Nuva SRB</c:v>
                </c:pt>
                <c:pt idx="3">
                  <c:v>10 g/l PVA 40 g/l Nuva SRB</c:v>
                </c:pt>
                <c:pt idx="4">
                  <c:v>20 g/l PVA 10 g/l Nuva SRB</c:v>
                </c:pt>
                <c:pt idx="5">
                  <c:v>20g/l PVA 20 g/l Nuva SRB</c:v>
                </c:pt>
                <c:pt idx="6">
                  <c:v>20 g/l PVA 40 g/l Nuva SRB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3.5</c:v>
                </c:pt>
                <c:pt idx="2">
                  <c:v>4.5</c:v>
                </c:pt>
                <c:pt idx="3">
                  <c:v>4.5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After 10 Washes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Untreated Sample</c:v>
                </c:pt>
                <c:pt idx="1">
                  <c:v>10 g/l PVA 10 g/l Nuva SRB</c:v>
                </c:pt>
                <c:pt idx="2">
                  <c:v>10 g/l PVA 20 g/l Nuva SRB</c:v>
                </c:pt>
                <c:pt idx="3">
                  <c:v>10 g/l PVA 40 g/l Nuva SRB</c:v>
                </c:pt>
                <c:pt idx="4">
                  <c:v>20 g/l PVA 10 g/l Nuva SRB</c:v>
                </c:pt>
                <c:pt idx="5">
                  <c:v>20g/l PVA 20 g/l Nuva SRB</c:v>
                </c:pt>
                <c:pt idx="6">
                  <c:v>20 g/l PVA 40 g/l Nuva SRB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1">
                  <c:v>3</c:v>
                </c:pt>
                <c:pt idx="2">
                  <c:v>4.5</c:v>
                </c:pt>
                <c:pt idx="3">
                  <c:v>4.5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</c:numCache>
            </c:numRef>
          </c:val>
        </c:ser>
        <c:gapWidth val="300"/>
        <c:axId val="94232576"/>
        <c:axId val="94234496"/>
      </c:barChart>
      <c:catAx>
        <c:axId val="94232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4 g/l Chitosan with different concentrations of PVA and Nuva SRB</a:t>
                </a:r>
              </a:p>
            </c:rich>
          </c:tx>
          <c:layout>
            <c:manualLayout>
              <c:xMode val="edge"/>
              <c:yMode val="edge"/>
              <c:x val="0.13905572567317967"/>
              <c:y val="0.9206182795698930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234496"/>
        <c:crosses val="autoZero"/>
        <c:auto val="1"/>
        <c:lblAlgn val="ctr"/>
        <c:lblOffset val="100"/>
      </c:catAx>
      <c:valAx>
        <c:axId val="942344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Soil Release (Rating)</a:t>
                </a:r>
              </a:p>
            </c:rich>
          </c:tx>
          <c:layout>
            <c:manualLayout>
              <c:xMode val="edge"/>
              <c:yMode val="edge"/>
              <c:x val="2.4691358024691412E-2"/>
              <c:y val="0.25470118345319798"/>
            </c:manualLayout>
          </c:layout>
        </c:title>
        <c:numFmt formatCode="General" sourceLinked="1"/>
        <c:tickLblPos val="nextTo"/>
        <c:crossAx val="942325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9812860892388493"/>
          <c:y val="0.33343457067866566"/>
          <c:w val="0.19261214507277499"/>
          <c:h val="0.33232283464566986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08292019053174"/>
          <c:y val="4.9523110458650293E-2"/>
          <c:w val="0.60262078351317461"/>
          <c:h val="0.6839668389468938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Stiffness of Untreated Sample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10 g/l PVA 20 g/l Nuva SRB</c:v>
                </c:pt>
                <c:pt idx="1">
                  <c:v>10 g/l PVA 40 g/l Nuva SRB</c:v>
                </c:pt>
                <c:pt idx="2">
                  <c:v>12 g/l PVA 20 g/l Nuva SRB</c:v>
                </c:pt>
                <c:pt idx="3">
                  <c:v>12 g/l PVA 40 g/l Nuva SRB</c:v>
                </c:pt>
                <c:pt idx="4">
                  <c:v>15 g/l PVA 20 g/l Nuva SRB</c:v>
                </c:pt>
                <c:pt idx="5">
                  <c:v>15 g/l PVA 40 g/l Nuva SRB</c:v>
                </c:pt>
                <c:pt idx="6">
                  <c:v>20 g/l PVA 20 g/l Nuva SRB</c:v>
                </c:pt>
                <c:pt idx="7">
                  <c:v>20 g/l PVA 40 g/l Nuva SRB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0.3800000000000015</c:v>
                </c:pt>
                <c:pt idx="1">
                  <c:v>0.3800000000000015</c:v>
                </c:pt>
                <c:pt idx="2">
                  <c:v>0.3800000000000015</c:v>
                </c:pt>
                <c:pt idx="3">
                  <c:v>0.3800000000000015</c:v>
                </c:pt>
                <c:pt idx="4">
                  <c:v>0.3800000000000015</c:v>
                </c:pt>
                <c:pt idx="5">
                  <c:v>0.3800000000000015</c:v>
                </c:pt>
                <c:pt idx="6">
                  <c:v>0.3800000000000015</c:v>
                </c:pt>
                <c:pt idx="7">
                  <c:v>0.3800000000000015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Stiffness of Treated Samples with different Concentrations of Nuva SRB and PVA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10 g/l PVA 20 g/l Nuva SRB</c:v>
                </c:pt>
                <c:pt idx="1">
                  <c:v>10 g/l PVA 40 g/l Nuva SRB</c:v>
                </c:pt>
                <c:pt idx="2">
                  <c:v>12 g/l PVA 20 g/l Nuva SRB</c:v>
                </c:pt>
                <c:pt idx="3">
                  <c:v>12 g/l PVA 40 g/l Nuva SRB</c:v>
                </c:pt>
                <c:pt idx="4">
                  <c:v>15 g/l PVA 20 g/l Nuva SRB</c:v>
                </c:pt>
                <c:pt idx="5">
                  <c:v>15 g/l PVA 40 g/l Nuva SRB</c:v>
                </c:pt>
                <c:pt idx="6">
                  <c:v>20 g/l PVA 20 g/l Nuva SRB</c:v>
                </c:pt>
                <c:pt idx="7">
                  <c:v>20 g/l PVA 40 g/l Nuva SRB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0.67000000000000348</c:v>
                </c:pt>
                <c:pt idx="1">
                  <c:v>0.58000000000000007</c:v>
                </c:pt>
                <c:pt idx="2">
                  <c:v>0.78</c:v>
                </c:pt>
                <c:pt idx="3">
                  <c:v>0.77000000000000302</c:v>
                </c:pt>
                <c:pt idx="4">
                  <c:v>0.92</c:v>
                </c:pt>
                <c:pt idx="5">
                  <c:v>0.93</c:v>
                </c:pt>
                <c:pt idx="6">
                  <c:v>0.95000000000000062</c:v>
                </c:pt>
                <c:pt idx="7">
                  <c:v>0.96000000000000063</c:v>
                </c:pt>
              </c:numCache>
            </c:numRef>
          </c:val>
        </c:ser>
        <c:gapWidth val="300"/>
        <c:axId val="34247040"/>
        <c:axId val="34248960"/>
      </c:barChart>
      <c:catAx>
        <c:axId val="3424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Different PVA and </a:t>
                </a:r>
                <a:r>
                  <a:rPr lang="en-US" sz="1600" dirty="0" err="1"/>
                  <a:t>Nuva</a:t>
                </a:r>
                <a:r>
                  <a:rPr lang="en-US" sz="1600" dirty="0"/>
                  <a:t> SRB concentrations</a:t>
                </a:r>
              </a:p>
            </c:rich>
          </c:tx>
          <c:layout>
            <c:manualLayout>
              <c:xMode val="edge"/>
              <c:yMode val="edge"/>
              <c:x val="0.19876214797474639"/>
              <c:y val="0.920184957349081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248960"/>
        <c:crosses val="autoZero"/>
        <c:auto val="1"/>
        <c:lblAlgn val="ctr"/>
        <c:lblOffset val="100"/>
      </c:catAx>
      <c:valAx>
        <c:axId val="342489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Stiffness (mg/cm)</a:t>
                </a:r>
              </a:p>
            </c:rich>
          </c:tx>
          <c:layout>
            <c:manualLayout>
              <c:xMode val="edge"/>
              <c:yMode val="edge"/>
              <c:x val="2.3396033829104688E-2"/>
              <c:y val="0.28361302854764298"/>
            </c:manualLayout>
          </c:layout>
        </c:title>
        <c:numFmt formatCode="General" sourceLinked="1"/>
        <c:tickLblPos val="nextTo"/>
        <c:crossAx val="3424704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1148427627102173"/>
          <c:y val="0.31055002485922795"/>
          <c:w val="0.28851572372897832"/>
          <c:h val="0.29823546421104141"/>
        </c:manualLayout>
      </c:layout>
    </c:legend>
    <c:plotVisOnly val="1"/>
    <c:dispBlanksAs val="gap"/>
  </c:chart>
  <c:spPr>
    <a:solidFill>
      <a:srgbClr val="0F6FC6">
        <a:alpha val="16000"/>
      </a:srgbClr>
    </a:solidFill>
  </c:spPr>
  <c:txPr>
    <a:bodyPr/>
    <a:lstStyle/>
    <a:p>
      <a:pPr>
        <a:defRPr sz="11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3709414795373041E-2"/>
          <c:y val="2.4288737035623852E-2"/>
          <c:w val="0.63351020834785032"/>
          <c:h val="0.742114074947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Stiffness of Untreated Sample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10 g/l PVA 10 g/l Nuva SRB</c:v>
                </c:pt>
                <c:pt idx="1">
                  <c:v>10 g/l PVA 20 g/l Nuva SRB</c:v>
                </c:pt>
                <c:pt idx="2">
                  <c:v>10 g/l PVA 40 g/l Nuva SRB</c:v>
                </c:pt>
                <c:pt idx="3">
                  <c:v>20 g/l PVA 10 g/l Nuva SRB</c:v>
                </c:pt>
                <c:pt idx="4">
                  <c:v>20 g/l PVA 20 g/l Nuva SRB</c:v>
                </c:pt>
                <c:pt idx="5">
                  <c:v>20 g/l PVA 40 g/l Nuva SRB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0.38000000000000012</c:v>
                </c:pt>
                <c:pt idx="1">
                  <c:v>0.38000000000000012</c:v>
                </c:pt>
                <c:pt idx="2">
                  <c:v>0.38000000000000012</c:v>
                </c:pt>
                <c:pt idx="3">
                  <c:v>0.38000000000000012</c:v>
                </c:pt>
                <c:pt idx="4">
                  <c:v>0.38000000000000012</c:v>
                </c:pt>
                <c:pt idx="5">
                  <c:v>0.38000000000000012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Effect of combinability of PVA, Chitosan and NUVA SRB on Stiffness of Treated Samples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10 g/l PVA 10 g/l Nuva SRB</c:v>
                </c:pt>
                <c:pt idx="1">
                  <c:v>10 g/l PVA 20 g/l Nuva SRB</c:v>
                </c:pt>
                <c:pt idx="2">
                  <c:v>10 g/l PVA 40 g/l Nuva SRB</c:v>
                </c:pt>
                <c:pt idx="3">
                  <c:v>20 g/l PVA 10 g/l Nuva SRB</c:v>
                </c:pt>
                <c:pt idx="4">
                  <c:v>20 g/l PVA 20 g/l Nuva SRB</c:v>
                </c:pt>
                <c:pt idx="5">
                  <c:v>20 g/l PVA 40 g/l Nuva SRB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0.9700000000000002</c:v>
                </c:pt>
                <c:pt idx="1">
                  <c:v>0.96000000000000019</c:v>
                </c:pt>
                <c:pt idx="2">
                  <c:v>0.91</c:v>
                </c:pt>
                <c:pt idx="3">
                  <c:v>1.21</c:v>
                </c:pt>
                <c:pt idx="4">
                  <c:v>1.32</c:v>
                </c:pt>
                <c:pt idx="5">
                  <c:v>1.1700000000000004</c:v>
                </c:pt>
              </c:numCache>
            </c:numRef>
          </c:val>
        </c:ser>
        <c:gapWidth val="300"/>
        <c:axId val="34344960"/>
        <c:axId val="34346880"/>
      </c:barChart>
      <c:catAx>
        <c:axId val="34344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Different PVA and </a:t>
                </a:r>
                <a:r>
                  <a:rPr lang="en-US" sz="1600" dirty="0" err="1"/>
                  <a:t>Nuva</a:t>
                </a:r>
                <a:r>
                  <a:rPr lang="en-US" sz="1600" baseline="0" dirty="0"/>
                  <a:t> SRB concentrations with 4 g/l </a:t>
                </a:r>
                <a:r>
                  <a:rPr lang="en-US" sz="1600" baseline="0" dirty="0" err="1"/>
                  <a:t>Chitosan</a:t>
                </a:r>
                <a:endParaRPr lang="en-US" sz="1600" dirty="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346880"/>
        <c:crosses val="autoZero"/>
        <c:auto val="1"/>
        <c:lblAlgn val="ctr"/>
        <c:lblOffset val="100"/>
      </c:catAx>
      <c:valAx>
        <c:axId val="343468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Stiffness (mg/cm)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crossAx val="3434496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9446565860683362"/>
          <c:y val="0.30835090170180363"/>
          <c:w val="0.30553434139316676"/>
          <c:h val="0.33576369486072327"/>
        </c:manualLayout>
      </c:layout>
    </c:legend>
    <c:plotVisOnly val="1"/>
    <c:dispBlanksAs val="gap"/>
  </c:chart>
  <c:spPr>
    <a:solidFill>
      <a:srgbClr val="0F6FC6">
        <a:lumMod val="50000"/>
        <a:alpha val="26000"/>
      </a:srgbClr>
    </a:solidFill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389610389610412"/>
          <c:y val="1.7922231086752921E-2"/>
          <c:w val="0.5900493341110139"/>
          <c:h val="0.742385792084359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Soil Release rating after 1st Wash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g/l Chitosan 20 g/l PVA 40 g/l Nuva SRB</c:v>
                </c:pt>
                <c:pt idx="1">
                  <c:v>4 g/l Chitosan 10 g/l PVA 20 g/l Nuva SRB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Soil Release rating after 3 Washes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g/l Chitosan 20 g/l PVA 40 g/l Nuva SRB</c:v>
                </c:pt>
                <c:pt idx="1">
                  <c:v>4 g/l Chitosan 10 g/l PVA 20 g/l Nuva SRB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Soil Release rating after 10 Washes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g/l Chitosan 20 g/l PVA 40 g/l Nuva SRB</c:v>
                </c:pt>
                <c:pt idx="1">
                  <c:v>4 g/l Chitosan 10 g/l PVA 20 g/l Nuva SRB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</c:v>
                </c:pt>
                <c:pt idx="1">
                  <c:v>4.5</c:v>
                </c:pt>
              </c:numCache>
            </c:numRef>
          </c:val>
        </c:ser>
        <c:gapWidth val="300"/>
        <c:axId val="34452224"/>
        <c:axId val="34454144"/>
      </c:barChart>
      <c:catAx>
        <c:axId val="3445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Different concentrations of PVA, Chitosan and Nuva SRB</a:t>
                </a:r>
              </a:p>
            </c:rich>
          </c:tx>
        </c:title>
        <c:numFmt formatCode="General" sourceLinked="1"/>
        <c:majorTickMark val="none"/>
        <c:tickLblPos val="nextTo"/>
        <c:crossAx val="34454144"/>
        <c:crosses val="autoZero"/>
        <c:auto val="1"/>
        <c:lblAlgn val="ctr"/>
        <c:lblOffset val="100"/>
      </c:catAx>
      <c:valAx>
        <c:axId val="344541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Soil Release (Rating)</a:t>
                </a:r>
              </a:p>
            </c:rich>
          </c:tx>
          <c:layout>
            <c:manualLayout>
              <c:xMode val="edge"/>
              <c:yMode val="edge"/>
              <c:x val="2.4967313113638576E-2"/>
              <c:y val="0.25543168337438038"/>
            </c:manualLayout>
          </c:layout>
        </c:title>
        <c:numFmt formatCode="General" sourceLinked="1"/>
        <c:tickLblPos val="nextTo"/>
        <c:crossAx val="34452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6823701724784446"/>
          <c:y val="0.28947167894335812"/>
          <c:w val="0.32211789932508483"/>
          <c:h val="0.31074654982643296"/>
        </c:manualLayout>
      </c:layout>
    </c:legend>
    <c:plotVisOnly val="1"/>
    <c:dispBlanksAs val="gap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2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5136235210742"/>
          <c:y val="8.3094555873925544E-2"/>
          <c:w val="0.59267512707864922"/>
          <c:h val="0.682520610033879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Stiffness of Untreated Sample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g/l Chitosan 20 g/l PVA 40 g/l Nuva SRB</c:v>
                </c:pt>
                <c:pt idx="1">
                  <c:v>4 g/l Chitosan 10 g/l PVA 20 g/l Nuva SRB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0.3780000000000015</c:v>
                </c:pt>
                <c:pt idx="1">
                  <c:v>0.3780000000000015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Effect of combunability of PVA, Chitosan and Nuva SRB on Stiffness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g/l Chitosan 20 g/l PVA 40 g/l Nuva SRB</c:v>
                </c:pt>
                <c:pt idx="1">
                  <c:v>4 g/l Chitosan 10 g/l PVA 20 g/l Nuva SRB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0.96600000000000064</c:v>
                </c:pt>
                <c:pt idx="1">
                  <c:v>0.95600000000000063</c:v>
                </c:pt>
              </c:numCache>
            </c:numRef>
          </c:val>
        </c:ser>
        <c:gapWidth val="300"/>
        <c:axId val="34500608"/>
        <c:axId val="34502528"/>
      </c:barChart>
      <c:catAx>
        <c:axId val="34500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Different Concentrations of PVA, Chitosan and Nuva SRB</a:t>
                </a:r>
              </a:p>
            </c:rich>
          </c:tx>
        </c:title>
        <c:numFmt formatCode="General" sourceLinked="1"/>
        <c:majorTickMark val="none"/>
        <c:tickLblPos val="nextTo"/>
        <c:crossAx val="34502528"/>
        <c:crosses val="autoZero"/>
        <c:auto val="1"/>
        <c:lblAlgn val="ctr"/>
        <c:lblOffset val="100"/>
      </c:catAx>
      <c:valAx>
        <c:axId val="345025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Stiffness (mg/cm)</a:t>
                </a:r>
              </a:p>
            </c:rich>
          </c:tx>
          <c:layout>
            <c:manualLayout>
              <c:xMode val="edge"/>
              <c:yMode val="edge"/>
              <c:x val="4.2919756389674536E-3"/>
              <c:y val="0.29362954630671168"/>
            </c:manualLayout>
          </c:layout>
        </c:title>
        <c:numFmt formatCode="General" sourceLinked="1"/>
        <c:tickLblPos val="nextTo"/>
        <c:crossAx val="345006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0135413628852106"/>
          <c:y val="0.29245528229676138"/>
          <c:w val="0.28490752891999632"/>
          <c:h val="0.28293038260085396"/>
        </c:manualLayout>
      </c:layout>
    </c:legend>
    <c:plotVisOnly val="1"/>
    <c:dispBlanksAs val="gap"/>
  </c:chart>
  <c:spPr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2700000" scaled="0"/>
      <a:tileRect/>
    </a:gradFill>
  </c:spPr>
  <c:txPr>
    <a:bodyPr/>
    <a:lstStyle/>
    <a:p>
      <a:pPr>
        <a:defRPr sz="14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B94F1-D78B-4D84-AB15-5161F1B885E5}" type="doc">
      <dgm:prSet loTypeId="urn:microsoft.com/office/officeart/2005/8/layout/vList3" loCatId="list" qsTypeId="urn:microsoft.com/office/officeart/2005/8/quickstyle/3d3" qsCatId="3D" csTypeId="urn:microsoft.com/office/officeart/2005/8/colors/accent1_4" csCatId="accent1" phldr="1"/>
      <dgm:spPr/>
    </dgm:pt>
    <dgm:pt modelId="{88FBC435-36B1-4B02-BEAF-79EDF5C383C5}">
      <dgm:prSet phldrT="[Text]"/>
      <dgm:spPr/>
      <dgm:t>
        <a:bodyPr/>
        <a:lstStyle/>
        <a:p>
          <a:pPr algn="l"/>
          <a:r>
            <a:rPr lang="en-US" dirty="0" smtClean="0"/>
            <a:t>To get stiff textile characteristics. </a:t>
          </a:r>
          <a:endParaRPr lang="en-US" dirty="0"/>
        </a:p>
      </dgm:t>
    </dgm:pt>
    <dgm:pt modelId="{99C3602C-CEF3-42F4-98A1-1D5D9389543F}" type="parTrans" cxnId="{22B3F123-05E4-4F07-9AA2-A9DD58D315AC}">
      <dgm:prSet/>
      <dgm:spPr/>
      <dgm:t>
        <a:bodyPr/>
        <a:lstStyle/>
        <a:p>
          <a:endParaRPr lang="en-US"/>
        </a:p>
      </dgm:t>
    </dgm:pt>
    <dgm:pt modelId="{453C1619-D87F-47B7-B15A-335FD28D67F8}" type="sibTrans" cxnId="{22B3F123-05E4-4F07-9AA2-A9DD58D315AC}">
      <dgm:prSet/>
      <dgm:spPr/>
      <dgm:t>
        <a:bodyPr/>
        <a:lstStyle/>
        <a:p>
          <a:endParaRPr lang="en-US"/>
        </a:p>
      </dgm:t>
    </dgm:pt>
    <dgm:pt modelId="{9E65275D-4927-4B8F-9DFE-452F967EB0E9}" type="pres">
      <dgm:prSet presAssocID="{0AEB94F1-D78B-4D84-AB15-5161F1B885E5}" presName="linearFlow" presStyleCnt="0">
        <dgm:presLayoutVars>
          <dgm:dir/>
          <dgm:resizeHandles val="exact"/>
        </dgm:presLayoutVars>
      </dgm:prSet>
      <dgm:spPr/>
    </dgm:pt>
    <dgm:pt modelId="{B897C253-BD2D-4686-B55A-685039A239DD}" type="pres">
      <dgm:prSet presAssocID="{88FBC435-36B1-4B02-BEAF-79EDF5C383C5}" presName="composite" presStyleCnt="0"/>
      <dgm:spPr/>
    </dgm:pt>
    <dgm:pt modelId="{2E145B70-52DD-4052-862D-E057AD63FED1}" type="pres">
      <dgm:prSet presAssocID="{88FBC435-36B1-4B02-BEAF-79EDF5C383C5}" presName="imgShp" presStyleLbl="fgImgPlace1" presStyleIdx="0" presStyleCnt="1"/>
      <dgm:spPr/>
      <dgm:t>
        <a:bodyPr/>
        <a:lstStyle/>
        <a:p>
          <a:endParaRPr lang="en-US"/>
        </a:p>
      </dgm:t>
    </dgm:pt>
    <dgm:pt modelId="{5606A5A7-93D5-4958-A66E-43B402706883}" type="pres">
      <dgm:prSet presAssocID="{88FBC435-36B1-4B02-BEAF-79EDF5C383C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4D021-53E2-43A8-9FE3-372363E6714F}" type="presOf" srcId="{88FBC435-36B1-4B02-BEAF-79EDF5C383C5}" destId="{5606A5A7-93D5-4958-A66E-43B402706883}" srcOrd="0" destOrd="0" presId="urn:microsoft.com/office/officeart/2005/8/layout/vList3"/>
    <dgm:cxn modelId="{22B3F123-05E4-4F07-9AA2-A9DD58D315AC}" srcId="{0AEB94F1-D78B-4D84-AB15-5161F1B885E5}" destId="{88FBC435-36B1-4B02-BEAF-79EDF5C383C5}" srcOrd="0" destOrd="0" parTransId="{99C3602C-CEF3-42F4-98A1-1D5D9389543F}" sibTransId="{453C1619-D87F-47B7-B15A-335FD28D67F8}"/>
    <dgm:cxn modelId="{E808F6AD-DAEE-4878-86CB-4DB0F8B06E47}" type="presOf" srcId="{0AEB94F1-D78B-4D84-AB15-5161F1B885E5}" destId="{9E65275D-4927-4B8F-9DFE-452F967EB0E9}" srcOrd="0" destOrd="0" presId="urn:microsoft.com/office/officeart/2005/8/layout/vList3"/>
    <dgm:cxn modelId="{1055B717-1F83-4CAB-A189-E55016B8C4F8}" type="presParOf" srcId="{9E65275D-4927-4B8F-9DFE-452F967EB0E9}" destId="{B897C253-BD2D-4686-B55A-685039A239DD}" srcOrd="0" destOrd="0" presId="urn:microsoft.com/office/officeart/2005/8/layout/vList3"/>
    <dgm:cxn modelId="{D91E91D3-4991-4A5B-9C3B-7824832920F8}" type="presParOf" srcId="{B897C253-BD2D-4686-B55A-685039A239DD}" destId="{2E145B70-52DD-4052-862D-E057AD63FED1}" srcOrd="0" destOrd="0" presId="urn:microsoft.com/office/officeart/2005/8/layout/vList3"/>
    <dgm:cxn modelId="{3A0F7A2F-FD5C-475F-89B2-591F2D893115}" type="presParOf" srcId="{B897C253-BD2D-4686-B55A-685039A239DD}" destId="{5606A5A7-93D5-4958-A66E-43B402706883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65E305D2-085F-485E-9894-1BA33BB42ED4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37339ABF-783D-49E4-827C-71B64E0A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CA619-9809-43B6-9D18-9A3BFFCA77A2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4C6A8B-E7DB-41B0-8F5E-2C81BB6C9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E05F0-16D3-4B99-856F-23C3468E3F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4A223-D2A8-4B6E-B87A-B8798401F1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F64E9-EDC2-40B1-A2CC-2FD745A33B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9775B-EB7A-4863-845E-6EDF522C7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386320-9CF0-4377-A273-C2A85A5559CC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A4383C-05FF-464D-BDAA-9E37BAD94EDD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BE217-0573-4819-869F-C4C0E5D50F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6B439-19B6-4F9D-A5C7-1A3E64DA6C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C5CAB-3A4F-4343-9A76-0A86E0F8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C5CAB-3A4F-4343-9A76-0A86E0F8A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C6A8B-E7DB-41B0-8F5E-2C81BB6C99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6CEC31-7E55-4529-AFC3-C4246195D876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C6A8B-E7DB-41B0-8F5E-2C81BB6C99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A0713-E337-4E20-B72A-7ECA785816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AA486-9D45-49D4-B904-9C6794F30B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A0713-E337-4E20-B72A-7ECA785816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A0713-E337-4E20-B72A-7ECA785816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EF4D6-7B48-4EA9-A78A-35430144D8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F9F2B-B22E-4CD6-9518-4F60A53469A1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258B8-4822-4867-8263-0EB05AA551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D3E1A-2C83-460A-A05C-AD8D512E1B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CB9FB-8917-42AB-AD7C-1D7A26B91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560EE-ACF0-419B-948D-E1D9103E42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0192F7-1772-471A-9BA6-A4DFE2CFC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2F0AC6-9546-45E3-847D-51F3CC340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8F0C-E29B-4BE3-831F-12A354A6F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FC03-955D-476D-BE20-9F304355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ounded Rectangle 9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© 2010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2354263" y="6538913"/>
            <a:ext cx="54102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Department of Textile Engineering, </a:t>
            </a:r>
            <a:r>
              <a:rPr lang="en-US" sz="1600" dirty="0" err="1">
                <a:solidFill>
                  <a:schemeClr val="bg1"/>
                </a:solidFill>
                <a:latin typeface="Agency FB" pitchFamily="34" charset="0"/>
              </a:rPr>
              <a:t>Mehran</a:t>
            </a: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 UET</a:t>
            </a:r>
          </a:p>
        </p:txBody>
      </p:sp>
      <p:pic>
        <p:nvPicPr>
          <p:cNvPr id="22" name="Picture 2" descr="crab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924909" y="6003677"/>
            <a:ext cx="1219091" cy="8543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8424"/>
            <a:ext cx="8229600" cy="432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65EA-9DB1-439C-9D5C-242B2E5F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211296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9690-D720-4864-A7CF-0703A74B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Zeeshan Khatri  © 2008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0" y="6519863"/>
            <a:ext cx="3886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Department of Textile Engineering, </a:t>
            </a:r>
            <a:r>
              <a:rPr lang="en-US" sz="1600" dirty="0" err="1">
                <a:solidFill>
                  <a:schemeClr val="bg1"/>
                </a:solidFill>
                <a:latin typeface="Agency FB" pitchFamily="34" charset="0"/>
              </a:rPr>
              <a:t>Mehran</a:t>
            </a: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 UET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399897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399897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1666-D2ED-4920-BB17-69FD9AEAE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Zeeshan Khatri  © 2008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9700" y="6134100"/>
            <a:ext cx="925513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3810000" y="6519863"/>
            <a:ext cx="3886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Colour Communication in Textile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82E093-5F7D-403D-8E04-49683AE52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Zeeshan Khatri  © 2008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9700" y="6134100"/>
            <a:ext cx="925513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 userDrawn="1"/>
        </p:nvSpPr>
        <p:spPr>
          <a:xfrm>
            <a:off x="3810000" y="6519863"/>
            <a:ext cx="3886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Colour Communication in Textile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139F-F653-481A-A3C8-64719A00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© 2010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519863"/>
            <a:ext cx="3886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Department of Textile Engineering, </a:t>
            </a:r>
            <a:r>
              <a:rPr lang="en-US" sz="1600" dirty="0" err="1">
                <a:solidFill>
                  <a:schemeClr val="bg1"/>
                </a:solidFill>
                <a:latin typeface="Agency FB" pitchFamily="34" charset="0"/>
              </a:rPr>
              <a:t>Mehran</a:t>
            </a: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 UET</a:t>
            </a:r>
          </a:p>
        </p:txBody>
      </p:sp>
      <p:pic>
        <p:nvPicPr>
          <p:cNvPr id="5" name="Picture 2" descr="crab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924909" y="6003677"/>
            <a:ext cx="1219091" cy="854323"/>
          </a:xfrm>
          <a:prstGeom prst="rect">
            <a:avLst/>
          </a:prstGeom>
          <a:noFill/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309E-54B8-4DAB-B82D-E1BEEC90E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69B4-B5CF-4990-BEFD-D1D3042A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48CD-34AD-425E-B2E4-52AF43227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368C061-3756-4B4C-B6E2-B57500C21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50800" y="6553200"/>
            <a:ext cx="2112963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© 2010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6519863"/>
            <a:ext cx="3886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Department of Textile Engineering, </a:t>
            </a:r>
            <a:r>
              <a:rPr lang="en-US" sz="1600" dirty="0" err="1">
                <a:solidFill>
                  <a:schemeClr val="bg1"/>
                </a:solidFill>
                <a:latin typeface="Agency FB" pitchFamily="34" charset="0"/>
              </a:rPr>
              <a:t>Mehran</a:t>
            </a:r>
            <a:r>
              <a:rPr lang="en-US" sz="1600" dirty="0">
                <a:solidFill>
                  <a:schemeClr val="bg1"/>
                </a:solidFill>
                <a:latin typeface="Agency FB" pitchFamily="34" charset="0"/>
              </a:rPr>
              <a:t> UET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.xml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3_jpg_jpg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333" t="8264" r="6250" b="2699"/>
          <a:stretch>
            <a:fillRect/>
          </a:stretch>
        </p:blipFill>
        <p:spPr>
          <a:xfrm>
            <a:off x="-162464" y="-238283"/>
            <a:ext cx="9579859" cy="7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9D2A4-7128-43DD-8299-6B9E65C63C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F926A4-AD1C-4CA4-A938-24E77472311E}" type="slidenum">
              <a:rPr lang="fr-F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smtClean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762000"/>
            <a:ext cx="7620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Therefore, the </a:t>
            </a:r>
            <a:r>
              <a:rPr lang="en-US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main objectives 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of </a:t>
            </a: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this 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research work </a:t>
            </a: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were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: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28600" y="2362200"/>
          <a:ext cx="8610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3" name="Picture 13" descr="EM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590800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/>
          <p:nvPr/>
        </p:nvGrpSpPr>
        <p:grpSpPr>
          <a:xfrm>
            <a:off x="1981200" y="4267200"/>
            <a:ext cx="5726049" cy="1066800"/>
            <a:chOff x="1708975" y="0"/>
            <a:chExt cx="5726049" cy="106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Pentagon 31"/>
            <p:cNvSpPr/>
            <p:nvPr/>
          </p:nvSpPr>
          <p:spPr>
            <a:xfrm rot="10800000">
              <a:off x="1708975" y="0"/>
              <a:ext cx="5726049" cy="1066800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entagon 4"/>
            <p:cNvSpPr/>
            <p:nvPr/>
          </p:nvSpPr>
          <p:spPr>
            <a:xfrm rot="21600000">
              <a:off x="1975678" y="0"/>
              <a:ext cx="5459346" cy="1066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0429" tIns="102870" rIns="192024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To get durable soil release characteristics. 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1524000" y="4191000"/>
            <a:ext cx="1066800" cy="10668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14" descr="EM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419600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AutoShape 7"/>
          <p:cNvSpPr>
            <a:spLocks noChangeAspect="1" noChangeArrowheads="1"/>
          </p:cNvSpPr>
          <p:nvPr/>
        </p:nvSpPr>
        <p:spPr bwMode="auto">
          <a:xfrm>
            <a:off x="3886200" y="3886200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Experimental Work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3B92F-7481-4ACA-80D2-80605E807A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4864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b="1" dirty="0" smtClean="0"/>
              <a:t>  Material</a:t>
            </a:r>
            <a:endParaRPr lang="en-US" dirty="0" smtClean="0"/>
          </a:p>
          <a:p>
            <a:pPr eaLnBrk="1" hangingPunct="1">
              <a:buFont typeface="Georgia" pitchFamily="18" charset="0"/>
              <a:buNone/>
            </a:pPr>
            <a:endParaRPr lang="en-US" sz="1200" dirty="0" smtClean="0"/>
          </a:p>
          <a:p>
            <a:pPr eaLnBrk="1" hangingPunct="1"/>
            <a:r>
              <a:rPr lang="en-US" i="1" dirty="0" smtClean="0"/>
              <a:t>Crepe fabric (Mommy fabric)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GSM = 194.8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pH = 7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Picks/inch = 68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Ends/inch = 56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degree of whiteness=74-76</a:t>
            </a:r>
          </a:p>
          <a:p>
            <a:pPr eaLnBrk="1" hangingPunct="1">
              <a:buFont typeface="Georgia" pitchFamily="18" charset="0"/>
              <a:buNone/>
            </a:pPr>
            <a:endParaRPr lang="en-US" sz="1200" dirty="0" smtClean="0"/>
          </a:p>
          <a:p>
            <a:pPr eaLnBrk="1" hangingPunct="1"/>
            <a:r>
              <a:rPr lang="en-US" b="1" dirty="0" smtClean="0"/>
              <a:t>Chemicals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 smtClean="0"/>
              <a:t>Chitosan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Poly Vinyl Acetate (PVA)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 smtClean="0"/>
              <a:t>Nuva</a:t>
            </a:r>
            <a:r>
              <a:rPr lang="en-US" dirty="0" smtClean="0"/>
              <a:t> SRB </a:t>
            </a:r>
          </a:p>
          <a:p>
            <a:pPr eaLnBrk="1" hangingPunct="1">
              <a:buFont typeface="Georgia" pitchFamily="18" charset="0"/>
              <a:buNone/>
            </a:pPr>
            <a:endParaRPr lang="en-US" dirty="0" smtClean="0"/>
          </a:p>
          <a:p>
            <a:pPr eaLnBrk="1" hangingPunct="1">
              <a:buFont typeface="Georgia" pitchFamily="18" charset="0"/>
              <a:buNone/>
            </a:pPr>
            <a:endParaRPr lang="en-US" sz="1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733800" cy="312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4ED76-70EB-4F82-A648-A9D34BD21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Chitosan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325112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Chitosan</a:t>
            </a:r>
            <a:r>
              <a:rPr lang="en-US" sz="2000" dirty="0" smtClean="0"/>
              <a:t> is an effective natural antimicrobial agent derived from Chitin, a major component in crustacean shells. </a:t>
            </a:r>
          </a:p>
          <a:p>
            <a:pPr eaLnBrk="1" hangingPunct="1"/>
            <a:r>
              <a:rPr lang="en-US" sz="2000" dirty="0" err="1" smtClean="0"/>
              <a:t>Chitosan</a:t>
            </a:r>
            <a:r>
              <a:rPr lang="en-US" sz="2000" dirty="0" smtClean="0"/>
              <a:t> applied to textiles has been widely studied for effects such as</a:t>
            </a:r>
            <a:r>
              <a:rPr lang="en-US" sz="1600" dirty="0" smtClean="0"/>
              <a:t>: [</a:t>
            </a:r>
            <a:r>
              <a:rPr lang="en-US" sz="1600" dirty="0" smtClean="0">
                <a:latin typeface="Arial" charset="0"/>
              </a:rPr>
              <a:t>1</a:t>
            </a:r>
            <a:r>
              <a:rPr lang="en-US" sz="1600" dirty="0" smtClean="0"/>
              <a:t>]</a:t>
            </a:r>
          </a:p>
          <a:p>
            <a:pPr lvl="1" eaLnBrk="1" hangingPunct="1"/>
            <a:r>
              <a:rPr lang="en-US" sz="2000" dirty="0" smtClean="0"/>
              <a:t>Stiffener</a:t>
            </a:r>
          </a:p>
          <a:p>
            <a:pPr lvl="1" eaLnBrk="1" hangingPunct="1"/>
            <a:r>
              <a:rPr lang="en-US" sz="2000" dirty="0" smtClean="0"/>
              <a:t>Shrink resistance</a:t>
            </a:r>
          </a:p>
          <a:p>
            <a:pPr lvl="1" eaLnBrk="1" hangingPunct="1"/>
            <a:r>
              <a:rPr lang="en-US" sz="2000" dirty="0" smtClean="0"/>
              <a:t>Improved dye uptake and </a:t>
            </a:r>
          </a:p>
          <a:p>
            <a:pPr lvl="1" eaLnBrk="1" hangingPunct="1"/>
            <a:r>
              <a:rPr lang="en-US" sz="2000" dirty="0" smtClean="0"/>
              <a:t>As auxiliary or anti-static agents, etc.</a:t>
            </a:r>
          </a:p>
          <a:p>
            <a:pPr eaLnBrk="1" hangingPunct="1">
              <a:buFontTx/>
              <a:buChar char="•"/>
            </a:pPr>
            <a:r>
              <a:rPr lang="en-US" sz="2000" dirty="0" smtClean="0"/>
              <a:t>It is a cationic in nature </a:t>
            </a:r>
          </a:p>
          <a:p>
            <a:pPr eaLnBrk="1" hangingPunct="1">
              <a:buNone/>
            </a:pPr>
            <a:endParaRPr lang="en-US" sz="700" dirty="0" smtClean="0"/>
          </a:p>
          <a:p>
            <a:pPr eaLnBrk="1" hangingPunct="1"/>
            <a:r>
              <a:rPr lang="en-US" sz="2000" dirty="0" smtClean="0"/>
              <a:t>It is readily soluble in dilute acids between pH 4-5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http://www.kjemi.uio.no/Polymerkjemi/Research/chitosan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300870" y="990600"/>
            <a:ext cx="384313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2667000"/>
            <a:ext cx="3886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r>
              <a:rPr lang="en-US" b="1" i="1" dirty="0" smtClean="0">
                <a:latin typeface="Georgia" pitchFamily="18" charset="0"/>
              </a:rPr>
              <a:t>Chitosan- 85% De-acetylated-</a:t>
            </a:r>
            <a:r>
              <a:rPr lang="en-US" dirty="0" smtClean="0">
                <a:latin typeface="Georgia" pitchFamily="18" charset="0"/>
              </a:rPr>
              <a:t> Marine Chemicals, India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r>
              <a:rPr lang="en-US" sz="2000" dirty="0" smtClean="0">
                <a:latin typeface="Georgia" pitchFamily="18" charset="0"/>
              </a:rPr>
              <a:t>Physical appearance of Chitosan is off-white and is odorless.</a:t>
            </a:r>
            <a:endParaRPr lang="en-US" sz="700" dirty="0" smtClean="0">
              <a:latin typeface="Georgia" pitchFamily="18" charset="0"/>
            </a:endParaRP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r>
              <a:rPr lang="en-US" sz="2000" dirty="0" smtClean="0">
                <a:latin typeface="Georgia" pitchFamily="18" charset="0"/>
              </a:rPr>
              <a:t>In textile industry, chitosan is used in pretreatment and finishing processes of textiles [</a:t>
            </a:r>
            <a:r>
              <a:rPr lang="en-US" sz="2000" dirty="0" smtClean="0"/>
              <a:t>2-5</a:t>
            </a:r>
            <a:r>
              <a:rPr lang="en-US" sz="2000" dirty="0" smtClean="0">
                <a:latin typeface="Georgia" pitchFamily="18" charset="0"/>
              </a:rPr>
              <a:t>]</a:t>
            </a: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endParaRPr lang="en-US" sz="2000" dirty="0" smtClean="0">
              <a:latin typeface="Georgia" pitchFamily="18" charset="0"/>
            </a:endParaRP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493713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Soil release agent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1484313"/>
          </a:xfrm>
        </p:spPr>
        <p:txBody>
          <a:bodyPr/>
          <a:lstStyle/>
          <a:p>
            <a:pPr eaLnBrk="1" hangingPunct="1"/>
            <a:r>
              <a:rPr lang="en-US" sz="2400" smtClean="0"/>
              <a:t>Fluro carbon based- </a:t>
            </a:r>
            <a:r>
              <a:rPr lang="en-US" sz="2400" b="1" i="1" smtClean="0"/>
              <a:t>Nuva SRB </a:t>
            </a:r>
            <a:r>
              <a:rPr lang="en-US" sz="2400" smtClean="0"/>
              <a:t>Clariant</a:t>
            </a:r>
            <a:endParaRPr lang="en-US" sz="2400" b="1" i="1" smtClean="0"/>
          </a:p>
          <a:p>
            <a:pPr eaLnBrk="1" hangingPunct="1"/>
            <a:r>
              <a:rPr lang="en-US" sz="2400" smtClean="0"/>
              <a:t>Soil-release finishing for textiles is to facilitate the removal of soiling matter during laundering</a:t>
            </a:r>
          </a:p>
          <a:p>
            <a:pPr eaLnBrk="1" hangingPunct="1"/>
            <a:r>
              <a:rPr lang="en-US" sz="2400" smtClean="0"/>
              <a:t>Physical appearance of Nuva-SRB is milky white</a:t>
            </a:r>
            <a:r>
              <a:rPr lang="en-US" smtClean="0"/>
              <a:t> </a:t>
            </a:r>
          </a:p>
          <a:p>
            <a:pPr eaLnBrk="1" hangingPunct="1"/>
            <a:r>
              <a:rPr lang="en-US" sz="2400" smtClean="0"/>
              <a:t>Ionic character of Nuva-SRB is cationic</a:t>
            </a:r>
            <a:r>
              <a:rPr lang="en-US" smtClean="0"/>
              <a:t> </a:t>
            </a:r>
          </a:p>
          <a:p>
            <a:pPr eaLnBrk="1" hangingPunct="1"/>
            <a:r>
              <a:rPr lang="en-US" sz="2400" smtClean="0"/>
              <a:t>PH of NUVA-SRB is 6</a:t>
            </a:r>
            <a:r>
              <a:rPr lang="en-US" smtClean="0"/>
              <a:t> </a:t>
            </a:r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50800" y="6553200"/>
            <a:ext cx="211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© 2010</a:t>
            </a:r>
          </a:p>
        </p:txBody>
      </p:sp>
      <p:sp>
        <p:nvSpPr>
          <p:cNvPr id="26629" name="Content Placeholder 2"/>
          <p:cNvSpPr>
            <a:spLocks/>
          </p:cNvSpPr>
          <p:nvPr/>
        </p:nvSpPr>
        <p:spPr bwMode="auto">
          <a:xfrm>
            <a:off x="469900" y="4094163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r>
              <a:rPr lang="en-US" sz="2400">
                <a:latin typeface="Georgia" pitchFamily="18" charset="0"/>
              </a:rPr>
              <a:t>Mechanism of soil release based on;</a:t>
            </a: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Wingdings" pitchFamily="2" charset="2"/>
              <a:buChar char="§"/>
            </a:pPr>
            <a:r>
              <a:rPr lang="en-US" sz="2400">
                <a:latin typeface="Georgia" pitchFamily="18" charset="0"/>
              </a:rPr>
              <a:t>Adsorption of detergent and absorption of water</a:t>
            </a:r>
          </a:p>
          <a:p>
            <a:pPr marL="365125" indent="-255588">
              <a:spcBef>
                <a:spcPts val="300"/>
              </a:spcBef>
              <a:buClr>
                <a:srgbClr val="0BD0D9"/>
              </a:buClr>
              <a:buFont typeface="Wingdings" pitchFamily="2" charset="2"/>
              <a:buChar char="§"/>
            </a:pPr>
            <a:r>
              <a:rPr lang="en-US" sz="2400">
                <a:latin typeface="Georgia" pitchFamily="18" charset="0"/>
              </a:rPr>
              <a:t>Mechanical work </a:t>
            </a:r>
            <a:r>
              <a:rPr lang="en-US" sz="2000">
                <a:latin typeface="Georgia" pitchFamily="18" charset="0"/>
              </a:rPr>
              <a:t>[</a:t>
            </a:r>
            <a:r>
              <a:rPr lang="en-US" sz="2000"/>
              <a:t>6-9</a:t>
            </a:r>
            <a:r>
              <a:rPr lang="en-US" sz="2000">
                <a:latin typeface="Georgia" pitchFamily="18" charset="0"/>
              </a:rPr>
              <a:t>]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98925" y="4044950"/>
            <a:ext cx="4860925" cy="1998663"/>
            <a:chOff x="2448" y="1968"/>
            <a:chExt cx="3063" cy="1259"/>
          </a:xfrm>
        </p:grpSpPr>
        <p:pic>
          <p:nvPicPr>
            <p:cNvPr id="2663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968"/>
              <a:ext cx="3063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2827" y="3050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2C788-FF4D-4B67-9F23-50F5AC19FB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Poly Vinyl Acetate (PVA)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66863"/>
            <a:ext cx="8839200" cy="2014537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APPRETAN-CTM </a:t>
            </a:r>
            <a:r>
              <a:rPr lang="en-US" dirty="0" err="1" smtClean="0"/>
              <a:t>Clariant</a:t>
            </a:r>
            <a:endParaRPr lang="en-US" b="1" i="1" dirty="0" smtClean="0"/>
          </a:p>
          <a:p>
            <a:pPr eaLnBrk="1" hangingPunct="1">
              <a:buFont typeface="Georgia" pitchFamily="18" charset="0"/>
              <a:buNone/>
            </a:pPr>
            <a:endParaRPr lang="en-US" sz="600" b="1" dirty="0" smtClean="0"/>
          </a:p>
          <a:p>
            <a:pPr eaLnBrk="1" hangingPunct="1"/>
            <a:r>
              <a:rPr lang="en-US" sz="2400" b="1" dirty="0" smtClean="0"/>
              <a:t>Nature:</a:t>
            </a:r>
            <a:r>
              <a:rPr lang="en-US" sz="2400" dirty="0" smtClean="0"/>
              <a:t> Poly (vinyl acetate)-thermoplastic polymer obtained by polymerization of vinyl acetate </a:t>
            </a:r>
          </a:p>
          <a:p>
            <a:pPr eaLnBrk="1" hangingPunct="1"/>
            <a:endParaRPr lang="en-US" sz="600" b="1" dirty="0" smtClean="0"/>
          </a:p>
          <a:p>
            <a:pPr eaLnBrk="1" hangingPunct="1"/>
            <a:r>
              <a:rPr lang="en-US" sz="2400" b="1" dirty="0" smtClean="0"/>
              <a:t>Appearance: </a:t>
            </a:r>
            <a:r>
              <a:rPr lang="en-US" sz="2400" dirty="0" smtClean="0"/>
              <a:t>It is white and non-ionic in nature.</a:t>
            </a:r>
            <a:r>
              <a:rPr lang="en-US" dirty="0" smtClean="0"/>
              <a:t> </a:t>
            </a:r>
          </a:p>
          <a:p>
            <a:pPr eaLnBrk="1" hangingPunct="1">
              <a:buFont typeface="Georgia" pitchFamily="18" charset="0"/>
              <a:buNone/>
            </a:pPr>
            <a:endParaRPr lang="en-US" sz="600" dirty="0" smtClean="0"/>
          </a:p>
          <a:p>
            <a:pPr eaLnBrk="1" hangingPunct="1"/>
            <a:r>
              <a:rPr lang="en-US" sz="2400" b="1" dirty="0" smtClean="0"/>
              <a:t>Solubility: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In 10% solution the solubility of </a:t>
            </a:r>
            <a:r>
              <a:rPr lang="en-US" sz="2400" dirty="0" err="1" smtClean="0"/>
              <a:t>Appretan</a:t>
            </a:r>
            <a:r>
              <a:rPr lang="en-US" sz="2400" dirty="0" smtClean="0"/>
              <a:t>-CTM is good and also PH of 10% solution is 5-5.5</a:t>
            </a:r>
            <a:r>
              <a:rPr lang="en-US" dirty="0" smtClean="0"/>
              <a:t> </a:t>
            </a:r>
          </a:p>
          <a:p>
            <a:pPr eaLnBrk="1" hangingPunct="1">
              <a:buFont typeface="Georgia" pitchFamily="18" charset="0"/>
              <a:buNone/>
            </a:pPr>
            <a:endParaRPr lang="en-US" sz="600" dirty="0" smtClean="0"/>
          </a:p>
          <a:p>
            <a:pPr eaLnBrk="1" hangingPunct="1"/>
            <a:r>
              <a:rPr lang="en-US" sz="2400" b="1" dirty="0" smtClean="0"/>
              <a:t>Stiffness:</a:t>
            </a:r>
            <a:r>
              <a:rPr lang="en-US" sz="2400" dirty="0" smtClean="0"/>
              <a:t> Polyvinyl acetate has a glass</a:t>
            </a:r>
            <a:r>
              <a:rPr lang="en-US" sz="2400" b="1" dirty="0" smtClean="0"/>
              <a:t> </a:t>
            </a:r>
            <a:r>
              <a:rPr lang="en-US" sz="2400" dirty="0" smtClean="0"/>
              <a:t>transition temperature of 30 °C and provides a stiff hand to treated fabrics </a:t>
            </a:r>
            <a:r>
              <a:rPr lang="en-US" sz="2000" dirty="0" smtClean="0">
                <a:latin typeface="Arial" charset="0"/>
              </a:rPr>
              <a:t>[10-11]</a:t>
            </a:r>
          </a:p>
          <a:p>
            <a:pPr eaLnBrk="1" hangingPunct="1">
              <a:buFont typeface="Georgia" pitchFamily="18" charset="0"/>
              <a:buNone/>
            </a:pPr>
            <a:endParaRPr lang="en-US" sz="600" dirty="0" smtClean="0">
              <a:latin typeface="Arial" charset="0"/>
            </a:endParaRPr>
          </a:p>
          <a:p>
            <a:pPr eaLnBrk="1" hangingPunct="1"/>
            <a:r>
              <a:rPr lang="en-US" sz="2400" b="1" dirty="0" smtClean="0"/>
              <a:t>Softness:</a:t>
            </a:r>
            <a:r>
              <a:rPr lang="en-US" sz="2400" dirty="0" smtClean="0"/>
              <a:t> It softens at temperatures above 40-50 °C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76879D-6B3D-4E4B-920E-09FB463DE1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029200" y="3886200"/>
            <a:ext cx="3124200" cy="1066800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Wet Processing Lab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Department of Textile Engineering</a:t>
            </a:r>
            <a:b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MUET, Jamshoro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1910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b="1" dirty="0" smtClean="0"/>
              <a:t>  Methods</a:t>
            </a:r>
          </a:p>
          <a:p>
            <a:pPr eaLnBrk="1" hangingPunct="1">
              <a:buNone/>
            </a:pPr>
            <a:endParaRPr lang="en-US" sz="900" b="1" dirty="0" smtClean="0"/>
          </a:p>
          <a:p>
            <a:pPr eaLnBrk="1" hangingPunct="1">
              <a:buNone/>
            </a:pPr>
            <a:r>
              <a:rPr lang="en-US" sz="2000" dirty="0" smtClean="0"/>
              <a:t>Pad </a:t>
            </a:r>
            <a:r>
              <a:rPr lang="en-US" sz="2000" dirty="0" smtClean="0">
                <a:latin typeface="Arial Narrow" pitchFamily="34" charset="0"/>
              </a:rPr>
              <a:t>→</a:t>
            </a:r>
            <a:r>
              <a:rPr lang="en-US" sz="2000" dirty="0" smtClean="0"/>
              <a:t>Dry</a:t>
            </a:r>
            <a:r>
              <a:rPr lang="en-US" sz="2000" dirty="0" smtClean="0">
                <a:latin typeface="Arial Narrow" pitchFamily="34" charset="0"/>
              </a:rPr>
              <a:t> →</a:t>
            </a:r>
            <a:r>
              <a:rPr lang="en-US" sz="2000" dirty="0" smtClean="0"/>
              <a:t>Cure</a:t>
            </a:r>
          </a:p>
          <a:p>
            <a:pPr eaLnBrk="1" hangingPunct="1">
              <a:buFont typeface="Georgia" pitchFamily="18" charset="0"/>
              <a:buNone/>
            </a:pPr>
            <a:endParaRPr lang="en-US" sz="2000" dirty="0" smtClean="0"/>
          </a:p>
          <a:p>
            <a:pPr eaLnBrk="1" hangingPunct="1">
              <a:buFont typeface="Georgia" pitchFamily="18" charset="0"/>
              <a:buNone/>
            </a:pPr>
            <a:endParaRPr lang="en-US" sz="2000" dirty="0" smtClean="0"/>
          </a:p>
          <a:p>
            <a:pPr eaLnBrk="1" hangingPunct="1">
              <a:buFont typeface="Georgia" pitchFamily="18" charset="0"/>
              <a:buNone/>
            </a:pPr>
            <a:endParaRPr lang="en-US" sz="600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sz="2000" b="1" dirty="0" smtClean="0"/>
              <a:t>Pad:	</a:t>
            </a:r>
            <a:r>
              <a:rPr lang="en-US" sz="2000" dirty="0" smtClean="0"/>
              <a:t>70%</a:t>
            </a:r>
          </a:p>
          <a:p>
            <a:pPr eaLnBrk="1" hangingPunct="1">
              <a:buFont typeface="Georgia" pitchFamily="18" charset="0"/>
              <a:buNone/>
            </a:pPr>
            <a:endParaRPr lang="en-US" sz="2000" b="1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sz="2000" b="1" dirty="0" smtClean="0"/>
              <a:t>Dry:	</a:t>
            </a:r>
            <a:r>
              <a:rPr lang="en-US" sz="2000" dirty="0" smtClean="0"/>
              <a:t>120 Degree Celsius for 3 minutes</a:t>
            </a:r>
          </a:p>
          <a:p>
            <a:pPr eaLnBrk="1" hangingPunct="1">
              <a:buFont typeface="Georgia" pitchFamily="18" charset="0"/>
              <a:buNone/>
            </a:pPr>
            <a:endParaRPr lang="en-US" sz="2000" b="1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sz="2000" b="1" dirty="0" smtClean="0"/>
              <a:t>Cure:</a:t>
            </a:r>
            <a:r>
              <a:rPr lang="en-US" sz="2000" dirty="0" smtClean="0"/>
              <a:t>	150 Degree Celsius for 5 minutes</a:t>
            </a:r>
          </a:p>
          <a:p>
            <a:pPr>
              <a:buFont typeface="Georgia" pitchFamily="18" charset="0"/>
              <a:buNone/>
            </a:pPr>
            <a:endParaRPr lang="en-US" sz="2000" dirty="0" smtClean="0"/>
          </a:p>
        </p:txBody>
      </p:sp>
      <p:pic>
        <p:nvPicPr>
          <p:cNvPr id="30724" name="Picture 6" descr="WP (1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114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7AEB9-01CD-4705-B510-EBB2BEC28E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Fabric Testing: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868488"/>
            <a:ext cx="8001000" cy="4303712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AATCC Test Method 130-2000: </a:t>
            </a:r>
          </a:p>
          <a:p>
            <a:pPr lvl="1" eaLnBrk="1" hangingPunct="1"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Soil release: Oily stain release method.</a:t>
            </a:r>
          </a:p>
          <a:p>
            <a:pPr lvl="1" eaLnBrk="1" hangingPunct="1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buFont typeface="Georgia" pitchFamily="18" charset="0"/>
              <a:buNone/>
              <a:defRPr/>
            </a:pPr>
            <a:endParaRPr lang="en-US" sz="600" dirty="0" smtClean="0">
              <a:solidFill>
                <a:srgbClr val="0B5395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Cantilever Method ASTM D-1388-96:  </a:t>
            </a:r>
          </a:p>
          <a:p>
            <a:pPr lvl="1" eaLnBrk="1" hangingPunct="1"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Fabric stiffness and drape qualities can be easily quantified by this method.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669EC-DF15-4BD3-9857-42F3A0B8F3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Results and Discussion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3FC18-A899-4C4F-8434-02C4F33EC6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86E89-4C36-4EAA-9A21-971D2C9C1D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685800"/>
          </a:xfrm>
        </p:spPr>
        <p:txBody>
          <a:bodyPr/>
          <a:lstStyle/>
          <a:p>
            <a:r>
              <a:rPr lang="en-US" sz="2400" b="1" dirty="0" smtClean="0"/>
              <a:t>Effect of combinability of PVA and NUVA SRB on soil release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http://www.kjemi.uio.no/Polymerkjemi/Research/chitosan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038600"/>
            <a:ext cx="6438900" cy="2133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1"/>
            <a:ext cx="9144000" cy="1981199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Effect of Combinability of </a:t>
            </a:r>
            <a:r>
              <a:rPr lang="en-US" sz="3800" b="1" dirty="0" err="1" smtClean="0">
                <a:solidFill>
                  <a:schemeClr val="bg1"/>
                </a:solidFill>
              </a:rPr>
              <a:t>Chitosan</a:t>
            </a:r>
            <a:r>
              <a:rPr lang="en-US" sz="3800" b="1" dirty="0" smtClean="0">
                <a:solidFill>
                  <a:schemeClr val="bg1"/>
                </a:solidFill>
              </a:rPr>
              <a:t> and PVA (Poly Vinyl Acetate) to Improve Soil Release  Durability of Stiff Table Linen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1314" name="Picture 2" descr="crab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6781799" y="5202674"/>
            <a:ext cx="2362093" cy="16553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7011-788E-4725-9F4D-B008D6738E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3200401"/>
            <a:ext cx="2971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 UMT, Lahore</a:t>
            </a:r>
            <a:endParaRPr lang="en-US" sz="2400" b="1" cap="all" dirty="0">
              <a:ln w="0">
                <a:solidFill>
                  <a:schemeClr val="bg2">
                    <a:lumMod val="1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36220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en-US" sz="2400" b="1" cap="all" spc="0" baseline="30000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rd</a:t>
            </a:r>
            <a:r>
              <a:rPr lang="en-US" sz="2400" b="1" cap="all" spc="0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International conference</a:t>
            </a:r>
          </a:p>
          <a:p>
            <a:pPr algn="ctr"/>
            <a:r>
              <a:rPr lang="en-US" sz="2400" b="1" cap="all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 textile and clothing</a:t>
            </a:r>
            <a:endParaRPr lang="en-US" sz="2400" b="1" cap="all" spc="0" dirty="0">
              <a:ln w="0">
                <a:solidFill>
                  <a:schemeClr val="tx1">
                    <a:lumMod val="85000"/>
                    <a:lumOff val="1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667000"/>
            <a:ext cx="297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Mr. Nadir Ali Rind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86E89-4C36-4EAA-9A21-971D2C9C1D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763000" cy="457200"/>
          </a:xfrm>
        </p:spPr>
        <p:txBody>
          <a:bodyPr/>
          <a:lstStyle/>
          <a:p>
            <a:r>
              <a:rPr lang="en-US" sz="2400" b="1" dirty="0" smtClean="0"/>
              <a:t>Effect of combinability of PVA and NUVA SRB on soil release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33400"/>
          </a:xfrm>
        </p:spPr>
        <p:txBody>
          <a:bodyPr/>
          <a:lstStyle/>
          <a:p>
            <a:r>
              <a:rPr lang="en-US" sz="2400" b="1" dirty="0" smtClean="0"/>
              <a:t>Effect of combinability of PVA and NUVA SRB on soil release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609600"/>
          </a:xfrm>
        </p:spPr>
        <p:txBody>
          <a:bodyPr/>
          <a:lstStyle/>
          <a:p>
            <a:r>
              <a:rPr lang="en-US" sz="2400" b="1" dirty="0" smtClean="0"/>
              <a:t>Effect of combinability of PVA and NUVA SRB on soil release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3820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457200"/>
          </a:xfrm>
        </p:spPr>
        <p:txBody>
          <a:bodyPr/>
          <a:lstStyle/>
          <a:p>
            <a:pPr lvl="1"/>
            <a:r>
              <a:rPr lang="en-US" sz="2000" b="1" dirty="0" smtClean="0"/>
              <a:t>Effect of combinability of PVA, </a:t>
            </a:r>
            <a:r>
              <a:rPr lang="en-US" sz="2000" b="1" dirty="0" err="1" smtClean="0"/>
              <a:t>Chitosan</a:t>
            </a:r>
            <a:r>
              <a:rPr lang="en-US" sz="2000" b="1" dirty="0" smtClean="0"/>
              <a:t> and NUVA SRB on soil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457200"/>
          </a:xfrm>
        </p:spPr>
        <p:txBody>
          <a:bodyPr/>
          <a:lstStyle/>
          <a:p>
            <a:r>
              <a:rPr lang="en-US" sz="2400" b="1" dirty="0" smtClean="0"/>
              <a:t>Effect of combinability of PVA and NUVA SRB on Stiffness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lvl="1"/>
            <a:r>
              <a:rPr lang="en-US" sz="2000" b="1" dirty="0" smtClean="0"/>
              <a:t>Effect of combinability of </a:t>
            </a:r>
            <a:r>
              <a:rPr lang="en-US" sz="2000" b="1" dirty="0" err="1" smtClean="0"/>
              <a:t>Chitosan</a:t>
            </a:r>
            <a:r>
              <a:rPr lang="en-US" sz="2000" b="1" dirty="0" smtClean="0"/>
              <a:t>, PVA and NUVA SRB on Stiffness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Object 7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609600"/>
          </a:xfrm>
        </p:spPr>
        <p:txBody>
          <a:bodyPr/>
          <a:lstStyle/>
          <a:p>
            <a:pPr lvl="1"/>
            <a:r>
              <a:rPr lang="en-US" sz="2000" b="1" dirty="0" smtClean="0"/>
              <a:t>Comparison between with and without </a:t>
            </a:r>
            <a:r>
              <a:rPr lang="en-US" sz="2000" b="1" dirty="0" err="1" smtClean="0"/>
              <a:t>Chitosan</a:t>
            </a:r>
            <a:r>
              <a:rPr lang="en-US" sz="2000" b="1" dirty="0" smtClean="0"/>
              <a:t> on fabric soil release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Object 8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Object 9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534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457200"/>
          </a:xfrm>
        </p:spPr>
        <p:txBody>
          <a:bodyPr/>
          <a:lstStyle/>
          <a:p>
            <a:pPr lvl="1"/>
            <a:r>
              <a:rPr lang="en-US" sz="2000" b="1" dirty="0" smtClean="0"/>
              <a:t>Comparison between with and without </a:t>
            </a:r>
            <a:r>
              <a:rPr lang="en-US" sz="2000" b="1" dirty="0" err="1" smtClean="0"/>
              <a:t>Chitosan</a:t>
            </a:r>
            <a:r>
              <a:rPr lang="en-US" sz="2000" b="1" dirty="0" smtClean="0"/>
              <a:t> on fabric Stiffness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EAF8-2EF8-45A8-BF34-23A0563B22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</a:t>
            </a: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868488"/>
            <a:ext cx="8229600" cy="4324350"/>
          </a:xfrm>
        </p:spPr>
        <p:txBody>
          <a:bodyPr/>
          <a:lstStyle/>
          <a:p>
            <a:r>
              <a:rPr lang="en-US" sz="2000" dirty="0" smtClean="0"/>
              <a:t>The increased quantity of PVA adversely affects the soil release durability up to 10 washes. </a:t>
            </a:r>
          </a:p>
          <a:p>
            <a:endParaRPr lang="en-US" sz="2000" dirty="0" smtClean="0"/>
          </a:p>
          <a:p>
            <a:r>
              <a:rPr lang="en-US" sz="2000" dirty="0" smtClean="0"/>
              <a:t>The effect of combinability of Chitosan and PVA was studied to improve soil release durability of Stiff table linen. </a:t>
            </a:r>
          </a:p>
          <a:p>
            <a:endParaRPr lang="en-US" sz="2000" dirty="0" smtClean="0"/>
          </a:p>
          <a:p>
            <a:r>
              <a:rPr lang="en-US" sz="2000" dirty="0" smtClean="0"/>
              <a:t>The use of Chitosan combined with PVA and </a:t>
            </a:r>
            <a:r>
              <a:rPr lang="en-US" sz="2000" dirty="0" err="1" smtClean="0"/>
              <a:t>Nuva</a:t>
            </a:r>
            <a:r>
              <a:rPr lang="en-US" sz="2000" dirty="0" smtClean="0"/>
              <a:t> SRB showed a great potential in terms of improvement in soil release durability that was achieved up to 4/5 ratings. </a:t>
            </a:r>
          </a:p>
          <a:p>
            <a:endParaRPr lang="en-US" sz="2000" dirty="0" smtClean="0"/>
          </a:p>
          <a:p>
            <a:r>
              <a:rPr lang="en-US" sz="2000" dirty="0" smtClean="0"/>
              <a:t>Advantageously, the quantities of both PVA and </a:t>
            </a:r>
            <a:r>
              <a:rPr lang="en-US" sz="2000" dirty="0" err="1" smtClean="0"/>
              <a:t>Nuva</a:t>
            </a:r>
            <a:r>
              <a:rPr lang="en-US" sz="2000" dirty="0" smtClean="0"/>
              <a:t> SRB were reduced down to 50% in case of chitosan was used in combination. The required stiffness was also achieved.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D4C741-8220-4BAA-BC5B-9648EA1EC2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3336"/>
          </a:xfrm>
        </p:spPr>
        <p:txBody>
          <a:bodyPr/>
          <a:lstStyle/>
          <a:p>
            <a:pPr algn="ctr">
              <a:buNone/>
            </a:pPr>
            <a:r>
              <a:rPr lang="en-US" sz="2200" b="1" dirty="0" smtClean="0"/>
              <a:t>Mr. Nadir Ali Rind</a:t>
            </a:r>
          </a:p>
          <a:p>
            <a:pPr algn="ctr"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Lecturer</a:t>
            </a:r>
          </a:p>
          <a:p>
            <a:pPr algn="ctr">
              <a:buNone/>
            </a:pPr>
            <a:r>
              <a:rPr lang="en-US" sz="2200" dirty="0" err="1" smtClean="0"/>
              <a:t>Mehran</a:t>
            </a:r>
            <a:r>
              <a:rPr lang="en-US" sz="2200" dirty="0" smtClean="0"/>
              <a:t> University of Engineering and Technology, </a:t>
            </a:r>
            <a:r>
              <a:rPr lang="en-US" sz="2200" dirty="0" err="1" smtClean="0"/>
              <a:t>Jamshoro</a:t>
            </a:r>
            <a:endParaRPr lang="en-US" sz="2200" dirty="0" smtClean="0"/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b="1" dirty="0" smtClean="0"/>
              <a:t>Mr. </a:t>
            </a:r>
            <a:r>
              <a:rPr lang="en-US" sz="2200" b="1" dirty="0" err="1" smtClean="0"/>
              <a:t>Zeeshan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Khatri</a:t>
            </a:r>
            <a:endParaRPr lang="en-US" sz="2200" b="1" dirty="0" smtClean="0"/>
          </a:p>
          <a:p>
            <a:pPr algn="ctr"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Lecturer</a:t>
            </a:r>
          </a:p>
          <a:p>
            <a:pPr algn="ctr">
              <a:buNone/>
            </a:pPr>
            <a:r>
              <a:rPr lang="en-US" sz="2200" dirty="0" err="1" smtClean="0"/>
              <a:t>Mehran</a:t>
            </a:r>
            <a:r>
              <a:rPr lang="en-US" sz="2200" dirty="0" smtClean="0"/>
              <a:t> University of Engineering and Technology, </a:t>
            </a:r>
            <a:r>
              <a:rPr lang="en-US" sz="2200" dirty="0" err="1" smtClean="0"/>
              <a:t>Jamshoro</a:t>
            </a:r>
            <a:endParaRPr lang="en-US" sz="2200" dirty="0" smtClean="0"/>
          </a:p>
          <a:p>
            <a:pPr algn="ctr">
              <a:buNone/>
            </a:pPr>
            <a:endParaRPr lang="en-US" sz="2200" b="1" dirty="0" smtClean="0"/>
          </a:p>
          <a:p>
            <a:pPr algn="ctr">
              <a:buNone/>
            </a:pPr>
            <a:r>
              <a:rPr lang="en-US" sz="2200" b="1" dirty="0" smtClean="0"/>
              <a:t>Dr. Muhammad </a:t>
            </a:r>
            <a:r>
              <a:rPr lang="en-US" sz="2200" b="1" dirty="0" err="1" smtClean="0"/>
              <a:t>Hanif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Memon</a:t>
            </a:r>
            <a:endParaRPr lang="en-US" sz="2200" b="1" dirty="0" smtClean="0"/>
          </a:p>
          <a:p>
            <a:pPr algn="ctr"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Chief Associate </a:t>
            </a:r>
          </a:p>
          <a:p>
            <a:pPr algn="ctr">
              <a:buNone/>
            </a:pPr>
            <a:r>
              <a:rPr lang="en-US" sz="2200" dirty="0" smtClean="0"/>
              <a:t>TEXCON: Textile Consulting Services, Karachi</a:t>
            </a:r>
            <a:endParaRPr lang="en-US" sz="2200" b="1" dirty="0" smtClean="0">
              <a:solidFill>
                <a:srgbClr val="8C8C8C"/>
              </a:solidFill>
            </a:endParaRPr>
          </a:p>
          <a:p>
            <a:pPr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sz="3000" b="1" dirty="0" smtClean="0">
              <a:solidFill>
                <a:srgbClr val="0B5395"/>
              </a:solidFill>
            </a:endParaRPr>
          </a:p>
          <a:p>
            <a:pPr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sz="2600" dirty="0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7EE09-C2DA-4FDA-AD4D-1C5E795E3C44}" type="slidenum">
              <a:rPr lang="fr-F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/>
          <a:lstStyle/>
          <a:p>
            <a:pPr marL="642938" indent="-5334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 Jon </a:t>
            </a:r>
            <a:r>
              <a:rPr lang="en-US" sz="1600" dirty="0" err="1" smtClean="0"/>
              <a:t>M.Einarsson</a:t>
            </a:r>
            <a:r>
              <a:rPr lang="en-US" sz="1600" dirty="0" smtClean="0"/>
              <a:t>, </a:t>
            </a:r>
            <a:r>
              <a:rPr lang="en-US" sz="1600" dirty="0" err="1" smtClean="0"/>
              <a:t>Singurour</a:t>
            </a:r>
            <a:r>
              <a:rPr lang="en-US" sz="1600" dirty="0" smtClean="0"/>
              <a:t> </a:t>
            </a:r>
            <a:r>
              <a:rPr lang="en-US" sz="1600" dirty="0" err="1" smtClean="0"/>
              <a:t>Hauksson</a:t>
            </a:r>
            <a:r>
              <a:rPr lang="en-US" sz="1600" dirty="0" smtClean="0"/>
              <a:t>, Johannes </a:t>
            </a:r>
            <a:r>
              <a:rPr lang="en-US" sz="1600" dirty="0" err="1" smtClean="0"/>
              <a:t>Gislasoon</a:t>
            </a:r>
            <a:r>
              <a:rPr lang="en-US" sz="1600" dirty="0" smtClean="0"/>
              <a:t> and </a:t>
            </a:r>
            <a:r>
              <a:rPr lang="en-US" sz="1600" dirty="0" err="1" smtClean="0"/>
              <a:t>Primex</a:t>
            </a:r>
            <a:r>
              <a:rPr lang="en-US" sz="1600" dirty="0" smtClean="0"/>
              <a:t> </a:t>
            </a:r>
            <a:r>
              <a:rPr lang="en-US" sz="1600" dirty="0" err="1" smtClean="0"/>
              <a:t>ehf</a:t>
            </a:r>
            <a:endParaRPr lang="en-US" sz="1600" dirty="0" smtClean="0"/>
          </a:p>
          <a:p>
            <a:pPr marL="642938" indent="-533400" eaLnBrk="1" hangingPunct="1">
              <a:buNone/>
              <a:defRPr/>
            </a:pPr>
            <a:r>
              <a:rPr lang="en-US" sz="1600" dirty="0" smtClean="0"/>
              <a:t>	Martin </a:t>
            </a:r>
            <a:r>
              <a:rPr lang="en-US" sz="1600" dirty="0" err="1" smtClean="0"/>
              <a:t>G.Peter</a:t>
            </a:r>
            <a:r>
              <a:rPr lang="en-US" sz="1600" dirty="0" smtClean="0"/>
              <a:t>, </a:t>
            </a:r>
            <a:r>
              <a:rPr lang="en-US" sz="1600" dirty="0" err="1" smtClean="0"/>
              <a:t>Kristberg</a:t>
            </a:r>
            <a:r>
              <a:rPr lang="en-US" sz="1600" dirty="0" smtClean="0"/>
              <a:t> </a:t>
            </a:r>
            <a:r>
              <a:rPr lang="en-US" sz="1600" dirty="0" err="1" smtClean="0"/>
              <a:t>Kristbergsson</a:t>
            </a:r>
            <a:r>
              <a:rPr lang="en-US" sz="1600" dirty="0" smtClean="0"/>
              <a:t>, University of Iceland and The Icelandic fisheries laboratories, University of Potsdam, 2009</a:t>
            </a:r>
          </a:p>
          <a:p>
            <a:pPr marL="642938" indent="-533400" eaLnBrk="1" hangingPunct="1">
              <a:buNone/>
              <a:defRPr/>
            </a:pPr>
            <a:endParaRPr lang="en-US" sz="1600" dirty="0" smtClean="0"/>
          </a:p>
          <a:p>
            <a:pPr marL="642938" indent="-533400" eaLnBrk="1" hangingPunct="1">
              <a:buFont typeface="+mj-lt"/>
              <a:buAutoNum type="arabicPeriod" startAt="2"/>
              <a:defRPr/>
            </a:pPr>
            <a:r>
              <a:rPr lang="tr-TR" sz="1600" dirty="0" smtClean="0"/>
              <a:t>Yoldaş SEKİ</a:t>
            </a:r>
            <a:r>
              <a:rPr lang="en-US" sz="1600" dirty="0" smtClean="0"/>
              <a:t>, </a:t>
            </a:r>
            <a:r>
              <a:rPr lang="tr-TR" sz="1600" dirty="0" smtClean="0"/>
              <a:t>Faculty of Arts &amp; Sciences</a:t>
            </a:r>
            <a:r>
              <a:rPr lang="en-US" sz="1600" dirty="0" smtClean="0"/>
              <a:t> (</a:t>
            </a:r>
            <a:r>
              <a:rPr lang="tr-TR" sz="1600" dirty="0" smtClean="0"/>
              <a:t>Chemistry Dep</a:t>
            </a:r>
            <a:r>
              <a:rPr lang="en-US" sz="1600" dirty="0" smtClean="0"/>
              <a:t>), </a:t>
            </a:r>
            <a:r>
              <a:rPr lang="tr-TR" sz="1600" dirty="0" smtClean="0"/>
              <a:t>URL: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http://kisi.deu.edu.tr/yoldas</a:t>
            </a:r>
            <a:r>
              <a:rPr lang="en-US" sz="1600" dirty="0" smtClean="0"/>
              <a:t>, 2009</a:t>
            </a:r>
            <a:r>
              <a:rPr lang="tr-TR" sz="1600" b="1" dirty="0" smtClean="0"/>
              <a:t>.</a:t>
            </a:r>
            <a:r>
              <a:rPr lang="en-US" sz="1600" dirty="0" smtClean="0"/>
              <a:t> </a:t>
            </a:r>
          </a:p>
          <a:p>
            <a:pPr marL="642938" indent="-533400" eaLnBrk="1" hangingPunct="1">
              <a:buNone/>
              <a:defRPr/>
            </a:pPr>
            <a:r>
              <a:rPr lang="en-US" sz="1600" dirty="0" smtClean="0"/>
              <a:t>	</a:t>
            </a:r>
          </a:p>
          <a:p>
            <a:pPr marL="642938" indent="-533400" eaLnBrk="1" hangingPunct="1">
              <a:buFont typeface="+mj-lt"/>
              <a:buAutoNum type="arabicPeriod" startAt="3"/>
              <a:defRPr/>
            </a:pPr>
            <a:r>
              <a:rPr lang="en-US" sz="1600" dirty="0" smtClean="0"/>
              <a:t>www.teonline.com/knowledge-centre/chitin-chitosan.html   retrieved on Oct 21, 2009. </a:t>
            </a:r>
          </a:p>
          <a:p>
            <a:pPr marL="642938" indent="-533400" eaLnBrk="1" hangingPunct="1">
              <a:buNone/>
              <a:defRPr/>
            </a:pPr>
            <a:endParaRPr lang="en-US" sz="800" dirty="0" smtClean="0"/>
          </a:p>
          <a:p>
            <a:pPr marL="642938" indent="-533400" eaLnBrk="1" hangingPunct="1">
              <a:buFont typeface="+mj-lt"/>
              <a:buAutoNum type="arabicPeriod" startAt="4"/>
              <a:defRPr/>
            </a:pPr>
            <a:r>
              <a:rPr lang="tr-TR" sz="1600" dirty="0" smtClean="0"/>
              <a:t>I D Robb, Halliburton, Oklahoma, US</a:t>
            </a:r>
            <a:r>
              <a:rPr lang="en-US" sz="1600" dirty="0" smtClean="0"/>
              <a:t>,</a:t>
            </a:r>
            <a:r>
              <a:rPr lang="tr-TR" sz="1600" dirty="0" smtClean="0"/>
              <a:t> Aviary, Jc Johnsons, Eggmenton, UK</a:t>
            </a:r>
            <a:r>
              <a:rPr lang="en-US" sz="1600" dirty="0" smtClean="0"/>
              <a:t>, 2008</a:t>
            </a:r>
            <a:endParaRPr lang="tr-TR" sz="1600" dirty="0" smtClean="0"/>
          </a:p>
          <a:p>
            <a:pPr marL="642938" indent="-533400" eaLnBrk="1" hangingPunct="1">
              <a:buNone/>
              <a:defRPr/>
            </a:pPr>
            <a:endParaRPr lang="en-US" sz="800" dirty="0" smtClean="0"/>
          </a:p>
          <a:p>
            <a:pPr marL="642938" indent="-533400" eaLnBrk="1" hangingPunct="1">
              <a:buFont typeface="+mj-lt"/>
              <a:buAutoNum type="arabicPeriod" startAt="5"/>
              <a:defRPr/>
            </a:pPr>
            <a:r>
              <a:rPr lang="en-US" sz="1600" dirty="0" smtClean="0"/>
              <a:t>www.teonline.com/textile-chemicals, 2oo9 </a:t>
            </a:r>
          </a:p>
          <a:p>
            <a:pPr marL="642938" indent="-533400" eaLnBrk="1" hangingPunct="1">
              <a:buNone/>
              <a:defRPr/>
            </a:pPr>
            <a:endParaRPr lang="en-US" sz="800" dirty="0" smtClean="0"/>
          </a:p>
          <a:p>
            <a:pPr marL="642938" indent="-533400" eaLnBrk="1" hangingPunct="1">
              <a:buFont typeface="+mj-lt"/>
              <a:buAutoNum type="arabicPeriod" startAt="6"/>
              <a:defRPr/>
            </a:pPr>
            <a:r>
              <a:rPr lang="en-US" sz="1600" dirty="0" smtClean="0"/>
              <a:t>E </a:t>
            </a:r>
            <a:r>
              <a:rPr lang="en-US" sz="1600" dirty="0" err="1" smtClean="0"/>
              <a:t>Kissa</a:t>
            </a:r>
            <a:r>
              <a:rPr lang="en-US" sz="1600" dirty="0" smtClean="0"/>
              <a:t>, ‘Soil Release Finishes’, in </a:t>
            </a:r>
            <a:r>
              <a:rPr lang="en-US" sz="1600" i="1" dirty="0" smtClean="0"/>
              <a:t>Handbook of Fiber Science and technology</a:t>
            </a:r>
            <a:r>
              <a:rPr lang="en-US" sz="1600" dirty="0" smtClean="0"/>
              <a:t>, Vol. 2, ‘Chemical processing of fibers and fabrics, Part B Functional finishes’ (New York: Marcel Dekker, 1984) 211-289.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References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31536"/>
          </a:xfrm>
        </p:spPr>
        <p:txBody>
          <a:bodyPr/>
          <a:lstStyle/>
          <a:p>
            <a:pPr marL="642938" indent="-533400" eaLnBrk="1" hangingPunct="1">
              <a:buFont typeface="+mj-lt"/>
              <a:buAutoNum type="arabicPeriod" startAt="7"/>
            </a:pPr>
            <a:r>
              <a:rPr lang="en-US" sz="1800" dirty="0" smtClean="0"/>
              <a:t>E </a:t>
            </a:r>
            <a:r>
              <a:rPr lang="en-US" sz="1800" dirty="0" err="1" smtClean="0"/>
              <a:t>Kissa</a:t>
            </a:r>
            <a:r>
              <a:rPr lang="en-US" sz="1800" dirty="0" smtClean="0"/>
              <a:t>, </a:t>
            </a:r>
            <a:r>
              <a:rPr lang="en-US" sz="1800" i="1" dirty="0" smtClean="0"/>
              <a:t>Text. Research J</a:t>
            </a:r>
            <a:r>
              <a:rPr lang="en-US" sz="1800" dirty="0" smtClean="0"/>
              <a:t>., 43 (1973) 86.</a:t>
            </a:r>
          </a:p>
          <a:p>
            <a:pPr marL="642938" indent="-533400" eaLnBrk="1" hangingPunct="1">
              <a:buNone/>
            </a:pPr>
            <a:endParaRPr lang="en-US" sz="1800" dirty="0" smtClean="0"/>
          </a:p>
          <a:p>
            <a:pPr marL="642938" indent="-533400" eaLnBrk="1" hangingPunct="1">
              <a:buFont typeface="+mj-lt"/>
              <a:buAutoNum type="arabicPeriod" startAt="8"/>
            </a:pPr>
            <a:r>
              <a:rPr lang="en-US" sz="1800" dirty="0" smtClean="0"/>
              <a:t>Cooke T F, ‘Soil release finishes for </a:t>
            </a:r>
            <a:r>
              <a:rPr lang="en-US" sz="1800" dirty="0" err="1" smtClean="0"/>
              <a:t>fibres</a:t>
            </a:r>
            <a:r>
              <a:rPr lang="en-US" sz="1800" dirty="0" smtClean="0"/>
              <a:t> and fabrics’, </a:t>
            </a:r>
            <a:r>
              <a:rPr lang="en-US" sz="1800" i="1" dirty="0" smtClean="0"/>
              <a:t>Textile Chemist and Colorist</a:t>
            </a:r>
            <a:r>
              <a:rPr lang="en-US" sz="1800" dirty="0" smtClean="0"/>
              <a:t>, 1987, </a:t>
            </a:r>
            <a:r>
              <a:rPr lang="en-US" sz="1800" b="1" dirty="0" smtClean="0"/>
              <a:t>19</a:t>
            </a:r>
            <a:r>
              <a:rPr lang="en-US" sz="1800" dirty="0" smtClean="0"/>
              <a:t>(1), 31–41.</a:t>
            </a:r>
          </a:p>
          <a:p>
            <a:pPr marL="642938" indent="-533400" eaLnBrk="1" hangingPunct="1">
              <a:buNone/>
            </a:pPr>
            <a:endParaRPr lang="en-US" sz="1800" dirty="0" smtClean="0"/>
          </a:p>
          <a:p>
            <a:pPr marL="642938" indent="-533400" eaLnBrk="1" hangingPunct="1">
              <a:buFont typeface="+mj-lt"/>
              <a:buAutoNum type="arabicPeriod" startAt="9"/>
            </a:pPr>
            <a:r>
              <a:rPr lang="en-US" sz="1800" dirty="0" err="1" smtClean="0"/>
              <a:t>Pailthrope</a:t>
            </a:r>
            <a:r>
              <a:rPr lang="en-US" sz="1800" dirty="0" smtClean="0"/>
              <a:t> M and David S K, ‘Antistatic and soil release finishes’, in </a:t>
            </a:r>
            <a:r>
              <a:rPr lang="en-US" sz="1800" i="1" dirty="0" smtClean="0"/>
              <a:t>Textile Finishing</a:t>
            </a:r>
            <a:r>
              <a:rPr lang="en-US" sz="1800" dirty="0" smtClean="0"/>
              <a:t>, Heywood D (ed.), Bradford, Society of Dyers and </a:t>
            </a:r>
            <a:r>
              <a:rPr lang="en-US" sz="1800" dirty="0" err="1" smtClean="0"/>
              <a:t>Colourists</a:t>
            </a:r>
            <a:r>
              <a:rPr lang="en-US" sz="1800" dirty="0" smtClean="0"/>
              <a:t>, 2003, 330.</a:t>
            </a:r>
          </a:p>
          <a:p>
            <a:pPr marL="642938" indent="-533400" eaLnBrk="1" hangingPunct="1">
              <a:buNone/>
            </a:pPr>
            <a:endParaRPr lang="en-US" sz="1800" dirty="0" smtClean="0"/>
          </a:p>
          <a:p>
            <a:pPr marL="642938" indent="-533400" eaLnBrk="1" hangingPunct="1">
              <a:buFont typeface="+mj-lt"/>
              <a:buAutoNum type="arabicPeriod" startAt="10"/>
            </a:pPr>
            <a:r>
              <a:rPr lang="en-US" sz="2000" dirty="0" smtClean="0"/>
              <a:t>Polyvinyl Acetate (</a:t>
            </a:r>
            <a:r>
              <a:rPr lang="en-US" sz="2000" dirty="0" err="1" smtClean="0"/>
              <a:t>PVAc</a:t>
            </a:r>
            <a:r>
              <a:rPr lang="en-US" sz="2000" dirty="0" smtClean="0"/>
              <a:t>) (Vinyl Acetate </a:t>
            </a:r>
            <a:r>
              <a:rPr lang="en-US" sz="2000" dirty="0" err="1" smtClean="0"/>
              <a:t>Homopolymer</a:t>
            </a:r>
            <a:r>
              <a:rPr lang="en-US" sz="2000" dirty="0" smtClean="0"/>
              <a:t>) Report - Europe / European Adhesives Industry - RAW MATERIAL Market</a:t>
            </a:r>
          </a:p>
          <a:p>
            <a:pPr marL="642938" indent="-533400" eaLnBrk="1" hangingPunct="1">
              <a:buNone/>
            </a:pPr>
            <a:endParaRPr lang="en-US" sz="2000" dirty="0" smtClean="0"/>
          </a:p>
          <a:p>
            <a:pPr marL="642938" indent="-533400" eaLnBrk="1" hangingPunct="1">
              <a:buFont typeface="+mj-lt"/>
              <a:buAutoNum type="arabicPeriod" startAt="11"/>
            </a:pPr>
            <a:r>
              <a:rPr lang="en-US" sz="1800" dirty="0" smtClean="0"/>
              <a:t>Young, M.E., M. Murray and P. </a:t>
            </a:r>
            <a:r>
              <a:rPr lang="en-US" sz="1800" dirty="0" err="1" smtClean="0"/>
              <a:t>Cordiner</a:t>
            </a:r>
            <a:r>
              <a:rPr lang="en-US" sz="1800" dirty="0" smtClean="0"/>
              <a:t> (1999). "Stone </a:t>
            </a:r>
            <a:r>
              <a:rPr lang="en-US" sz="1800" dirty="0" err="1" smtClean="0"/>
              <a:t>consolidants</a:t>
            </a:r>
            <a:r>
              <a:rPr lang="en-US" sz="1800" dirty="0" smtClean="0"/>
              <a:t> and chemical treatments in Scotland". </a:t>
            </a:r>
            <a:r>
              <a:rPr lang="en-US" sz="1800" dirty="0" err="1" smtClean="0"/>
              <a:t>Rober</a:t>
            </a:r>
            <a:r>
              <a:rPr lang="en-US" sz="1800" dirty="0" smtClean="0"/>
              <a:t> Gordon University, Building Research Establishment and Historic Scotland. </a:t>
            </a:r>
          </a:p>
          <a:p>
            <a:pPr marL="642938" indent="-533400" eaLnBrk="1" hangingPunct="1">
              <a:buNone/>
            </a:pPr>
            <a:r>
              <a:rPr lang="en-US" sz="1800" dirty="0" smtClean="0"/>
              <a:t>	http://www2.rgu.ac.uk/schools/mcrg/miconsol.htm. Retrieved on 2009-07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865EA-9DB1-439C-9D5C-242B2E5F293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EAF8-2EF8-45A8-BF34-23A0563B22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 </a:t>
            </a:r>
            <a:b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</a:t>
            </a:r>
            <a:b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Comments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2EAF8-2EF8-45A8-BF34-23A0563B22B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Today’s Presentation</a:t>
            </a:r>
          </a:p>
        </p:txBody>
      </p:sp>
      <p:sp>
        <p:nvSpPr>
          <p:cNvPr id="1560579" name="AutoShape 3"/>
          <p:cNvSpPr>
            <a:spLocks noChangeArrowheads="1"/>
          </p:cNvSpPr>
          <p:nvPr/>
        </p:nvSpPr>
        <p:spPr bwMode="ltGray">
          <a:xfrm rot="5400000">
            <a:off x="-2484437" y="15208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60580" name="AutoShape 4"/>
          <p:cNvSpPr>
            <a:spLocks noChangeArrowheads="1"/>
          </p:cNvSpPr>
          <p:nvPr/>
        </p:nvSpPr>
        <p:spPr bwMode="ltGray">
          <a:xfrm rot="5400000" flipH="1">
            <a:off x="-2078831" y="195659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60581" name="AutoShape 5"/>
          <p:cNvSpPr>
            <a:spLocks noChangeArrowheads="1"/>
          </p:cNvSpPr>
          <p:nvPr/>
        </p:nvSpPr>
        <p:spPr bwMode="gray">
          <a:xfrm>
            <a:off x="2206625" y="5089525"/>
            <a:ext cx="5108575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References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560582" name="AutoShape 6"/>
          <p:cNvSpPr>
            <a:spLocks noChangeArrowheads="1"/>
          </p:cNvSpPr>
          <p:nvPr/>
        </p:nvSpPr>
        <p:spPr bwMode="gray">
          <a:xfrm>
            <a:off x="2646363" y="4370387"/>
            <a:ext cx="512603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Conclusion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560583" name="AutoShape 7"/>
          <p:cNvSpPr>
            <a:spLocks noChangeArrowheads="1"/>
          </p:cNvSpPr>
          <p:nvPr/>
        </p:nvSpPr>
        <p:spPr bwMode="gray">
          <a:xfrm>
            <a:off x="2654300" y="3649662"/>
            <a:ext cx="5527675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Results and Discussion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560584" name="AutoShape 8"/>
          <p:cNvSpPr>
            <a:spLocks noChangeArrowheads="1"/>
          </p:cNvSpPr>
          <p:nvPr/>
        </p:nvSpPr>
        <p:spPr bwMode="gray">
          <a:xfrm>
            <a:off x="2509837" y="2930525"/>
            <a:ext cx="5110163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TW" sz="1600" b="1" dirty="0" smtClean="0">
                <a:solidFill>
                  <a:srgbClr val="072428"/>
                </a:solidFill>
                <a:latin typeface="Arial" pitchFamily="34" charset="0"/>
              </a:rPr>
              <a:t>Experimental Work</a:t>
            </a:r>
            <a:endParaRPr lang="en-US" altLang="zh-TW" sz="1600" b="1" dirty="0">
              <a:solidFill>
                <a:srgbClr val="072428"/>
              </a:solidFill>
              <a:latin typeface="Arial" pitchFamily="34" charset="0"/>
            </a:endParaRPr>
          </a:p>
        </p:txBody>
      </p:sp>
      <p:sp>
        <p:nvSpPr>
          <p:cNvPr id="1560585" name="AutoShape 9"/>
          <p:cNvSpPr>
            <a:spLocks noChangeArrowheads="1"/>
          </p:cNvSpPr>
          <p:nvPr/>
        </p:nvSpPr>
        <p:spPr bwMode="gray">
          <a:xfrm>
            <a:off x="2133600" y="2209800"/>
            <a:ext cx="46482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TW" sz="1600" b="1">
                <a:solidFill>
                  <a:srgbClr val="072428"/>
                </a:solidFill>
                <a:latin typeface="Arial" pitchFamily="34" charset="0"/>
              </a:rPr>
              <a:t>Research Objectives</a:t>
            </a:r>
          </a:p>
        </p:txBody>
      </p:sp>
      <p:sp>
        <p:nvSpPr>
          <p:cNvPr id="1560587" name="AutoShape 11"/>
          <p:cNvSpPr>
            <a:spLocks noChangeArrowheads="1"/>
          </p:cNvSpPr>
          <p:nvPr/>
        </p:nvSpPr>
        <p:spPr bwMode="gray">
          <a:xfrm>
            <a:off x="1557337" y="1493837"/>
            <a:ext cx="4767263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Introduction </a:t>
            </a:r>
          </a:p>
        </p:txBody>
      </p:sp>
      <p:pic>
        <p:nvPicPr>
          <p:cNvPr id="14359" name="Picture 13" descr="E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4938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14" descr="E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2141538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15" descr="E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738" y="2862263"/>
            <a:ext cx="585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16" descr="E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1675" y="3581400"/>
            <a:ext cx="5937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17" descr="EM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9138" y="4303713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18" descr="EM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4987925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ED328-F277-4FD4-9FCA-16E020BF9ABD}" type="slidenum">
              <a:rPr lang="fr-F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6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6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6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6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6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6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Introduction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327AC-D9D1-4804-8261-D4B2AFA375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Market potential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715000" cy="4324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Institutional Fabric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Table Linen (includes table cloth and table napkins)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/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American and UK market</a:t>
            </a: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ELREN (USA)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HILDEN (UK)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/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</a:t>
            </a: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Stiff fabric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Soil release durability (Multiple washes)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PES/CO blend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Medium to heavy weight fabric (</a:t>
            </a:r>
            <a:r>
              <a:rPr lang="en-US" sz="2000" dirty="0" err="1" smtClean="0"/>
              <a:t>Damskas</a:t>
            </a:r>
            <a:r>
              <a:rPr lang="en-US" sz="2000" dirty="0" smtClean="0"/>
              <a:t>, Crepe/Mommy)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Adequate whiteness index more than or equal to 65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en-US" sz="2000" dirty="0" smtClean="0"/>
          </a:p>
        </p:txBody>
      </p:sp>
      <p:pic>
        <p:nvPicPr>
          <p:cNvPr id="19462" name="Picture 6" descr="http://www.williams-sonoma.com/wsimgs/rk/images/p2/products/200908/0022/img6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38200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://3.bp.blogspot.com/_L-deInbQA9c/SeDNgxDZPGI/AAAAAAAAAz4/CO9vafYnq8c/s400/ft_msl03bunny01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07240"/>
            <a:ext cx="1752600" cy="2112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41E4D-B476-48F7-9FAA-9716234EDD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Early work indicated the use of PVA as stiffener together with </a:t>
            </a:r>
            <a:r>
              <a:rPr lang="en-US" dirty="0" err="1" smtClean="0"/>
              <a:t>flourocarbon</a:t>
            </a:r>
            <a:r>
              <a:rPr lang="en-US" dirty="0" smtClean="0"/>
              <a:t>-based soil release finish.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PVA deteriorates soil release property after multiple washing; hence the finishing was not durable. 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This remain a problem in industry, PVA withstand only </a:t>
            </a:r>
            <a:r>
              <a:rPr lang="en-US" dirty="0" err="1" smtClean="0"/>
              <a:t>upto</a:t>
            </a:r>
            <a:r>
              <a:rPr lang="en-US" dirty="0" smtClean="0"/>
              <a:t> 3 washes.</a:t>
            </a:r>
          </a:p>
          <a:p>
            <a:pPr eaLnBrk="1" hangingPunct="1">
              <a:buNone/>
            </a:pPr>
            <a:endParaRPr lang="en-US" sz="600" dirty="0" smtClean="0"/>
          </a:p>
          <a:p>
            <a:pPr eaLnBrk="1" hangingPunct="1"/>
            <a:r>
              <a:rPr lang="en-US" dirty="0" smtClean="0"/>
              <a:t>The research work was needed to improve durability of soil release of such fabrics. </a:t>
            </a:r>
          </a:p>
        </p:txBody>
      </p:sp>
      <p:sp>
        <p:nvSpPr>
          <p:cNvPr id="19459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Early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D2636-39AF-42C3-8992-A987C46F74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Research work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29150"/>
          </a:xfrm>
        </p:spPr>
        <p:txBody>
          <a:bodyPr/>
          <a:lstStyle/>
          <a:p>
            <a:pPr algn="just" eaLnBrk="1" hangingPunct="1"/>
            <a:r>
              <a:rPr lang="en-US" sz="2000" dirty="0" smtClean="0"/>
              <a:t>This research was aimed to achieve stiffness and durable soil release finish to table linen textile composed of CVC Polyester/ Cotton blend using </a:t>
            </a:r>
            <a:r>
              <a:rPr lang="en-US" sz="2000" dirty="0" err="1" smtClean="0"/>
              <a:t>Chitosan</a:t>
            </a:r>
            <a:r>
              <a:rPr lang="en-US" sz="2000" dirty="0" smtClean="0"/>
              <a:t>.</a:t>
            </a:r>
          </a:p>
          <a:p>
            <a:pPr algn="just" eaLnBrk="1" hangingPunct="1">
              <a:buNone/>
            </a:pPr>
            <a:endParaRPr lang="en-US" sz="1800" dirty="0" smtClean="0"/>
          </a:p>
          <a:p>
            <a:pPr algn="just" eaLnBrk="1" hangingPunct="1"/>
            <a:r>
              <a:rPr lang="en-US" sz="2000" dirty="0" smtClean="0"/>
              <a:t>The present process consists of simple pad-dry-cure method which was optimized. The prime focus of using </a:t>
            </a:r>
            <a:r>
              <a:rPr lang="en-US" sz="2000" dirty="0" err="1" smtClean="0"/>
              <a:t>Chitosan</a:t>
            </a:r>
            <a:r>
              <a:rPr lang="en-US" sz="2000" dirty="0" smtClean="0"/>
              <a:t> was to get stiff textile with durable soil release characteristics.</a:t>
            </a:r>
          </a:p>
          <a:p>
            <a:pPr algn="just" eaLnBrk="1" hangingPunct="1">
              <a:buNone/>
            </a:pPr>
            <a:endParaRPr lang="en-US" sz="2000" dirty="0" smtClean="0"/>
          </a:p>
          <a:p>
            <a:pPr algn="just" eaLnBrk="1" hangingPunct="1"/>
            <a:r>
              <a:rPr lang="en-US" sz="2000" dirty="0" smtClean="0"/>
              <a:t>To improve stiffness and durability, </a:t>
            </a:r>
            <a:r>
              <a:rPr lang="en-US" sz="2000" dirty="0" err="1" smtClean="0"/>
              <a:t>Chitosan</a:t>
            </a:r>
            <a:r>
              <a:rPr lang="en-US" sz="2000" dirty="0" smtClean="0"/>
              <a:t> is used with PVA  and soil release agent (</a:t>
            </a:r>
            <a:r>
              <a:rPr lang="en-US" sz="2000" dirty="0" err="1" smtClean="0"/>
              <a:t>fluoro</a:t>
            </a:r>
            <a:r>
              <a:rPr lang="en-US" sz="2000" dirty="0" smtClean="0"/>
              <a:t> carbon based) at reduced quantities. </a:t>
            </a:r>
          </a:p>
          <a:p>
            <a:pPr algn="just" eaLnBrk="1" hangingPunct="1">
              <a:buNone/>
            </a:pPr>
            <a:endParaRPr lang="en-US" sz="2000" dirty="0" smtClean="0"/>
          </a:p>
          <a:p>
            <a:pPr algn="just" eaLnBrk="1" hangingPunct="1"/>
            <a:r>
              <a:rPr lang="en-US" sz="2000" dirty="0" smtClean="0"/>
              <a:t>The Soil release tests were conducted on treated samples and compared to control. The </a:t>
            </a:r>
            <a:r>
              <a:rPr lang="en-US" sz="2000" dirty="0" err="1" smtClean="0"/>
              <a:t>commecially</a:t>
            </a:r>
            <a:r>
              <a:rPr lang="en-US" sz="2000" dirty="0" smtClean="0"/>
              <a:t> required stiffness with a durable soil release finish has been achieved.</a:t>
            </a:r>
          </a:p>
          <a:p>
            <a:pPr algn="just" eaLnBrk="1" hangingPunct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68989-1EAE-4E2B-AEB4-15627CA173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Research Objectives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27CD8-8495-42D1-B4AD-EFDE550625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2879</TotalTime>
  <Words>1195</Words>
  <Application>Microsoft Office PowerPoint</Application>
  <PresentationFormat>On-screen Show (4:3)</PresentationFormat>
  <Paragraphs>250</Paragraphs>
  <Slides>33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Slide 1</vt:lpstr>
      <vt:lpstr>Effect of Combinability of Chitosan and PVA (Poly Vinyl Acetate) to Improve Soil Release  Durability of Stiff Table Linen</vt:lpstr>
      <vt:lpstr>Authors</vt:lpstr>
      <vt:lpstr>Today’s Presentation</vt:lpstr>
      <vt:lpstr>Introduction</vt:lpstr>
      <vt:lpstr>Market potential</vt:lpstr>
      <vt:lpstr>Early work</vt:lpstr>
      <vt:lpstr>This Research work</vt:lpstr>
      <vt:lpstr>Research Objectives</vt:lpstr>
      <vt:lpstr>Slide 10</vt:lpstr>
      <vt:lpstr>Experimental Work</vt:lpstr>
      <vt:lpstr>Slide 12</vt:lpstr>
      <vt:lpstr>Chitosan</vt:lpstr>
      <vt:lpstr>Soil release agent</vt:lpstr>
      <vt:lpstr>Poly Vinyl Acetate (PVA)</vt:lpstr>
      <vt:lpstr>Wet Processing Lab Department of Textile Engineering MUET, Jamshoro</vt:lpstr>
      <vt:lpstr>Fabric Testing:</vt:lpstr>
      <vt:lpstr>Results and Discussion</vt:lpstr>
      <vt:lpstr>Effect of combinability of PVA and NUVA SRB on soil release</vt:lpstr>
      <vt:lpstr>Effect of combinability of PVA and NUVA SRB on soil release</vt:lpstr>
      <vt:lpstr>Effect of combinability of PVA and NUVA SRB on soil release</vt:lpstr>
      <vt:lpstr>Effect of combinability of PVA and NUVA SRB on soil release</vt:lpstr>
      <vt:lpstr>Effect of combinability of PVA, Chitosan and NUVA SRB on soil release</vt:lpstr>
      <vt:lpstr>Effect of combinability of PVA and NUVA SRB on Stiffness</vt:lpstr>
      <vt:lpstr>Effect of combinability of Chitosan, PVA and NUVA SRB on Stiffness </vt:lpstr>
      <vt:lpstr>Comparison between with and without Chitosan on fabric soil release  </vt:lpstr>
      <vt:lpstr>Comparison between with and without Chitosan on fabric Stiffness  </vt:lpstr>
      <vt:lpstr>Conclusion</vt:lpstr>
      <vt:lpstr>Conclusion</vt:lpstr>
      <vt:lpstr>References</vt:lpstr>
      <vt:lpstr>Slide 31</vt:lpstr>
      <vt:lpstr>THANKS</vt:lpstr>
      <vt:lpstr>Questions  and 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Communication in Textile An Introduction</dc:title>
  <dc:creator>cyber</dc:creator>
  <cp:lastModifiedBy>Nadir Ali Rind</cp:lastModifiedBy>
  <cp:revision>303</cp:revision>
  <dcterms:created xsi:type="dcterms:W3CDTF">2006-08-16T00:00:00Z</dcterms:created>
  <dcterms:modified xsi:type="dcterms:W3CDTF">2011-03-28T18:20:12Z</dcterms:modified>
</cp:coreProperties>
</file>