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8" r:id="rId3"/>
    <p:sldId id="259" r:id="rId4"/>
    <p:sldId id="260" r:id="rId5"/>
    <p:sldId id="261" r:id="rId6"/>
    <p:sldId id="262" r:id="rId7"/>
    <p:sldId id="263" r:id="rId8"/>
    <p:sldId id="264" r:id="rId9"/>
    <p:sldId id="265" r:id="rId10"/>
    <p:sldId id="267" r:id="rId11"/>
    <p:sldId id="268" r:id="rId12"/>
    <p:sldId id="269" r:id="rId13"/>
    <p:sldId id="266" r:id="rId14"/>
    <p:sldId id="280" r:id="rId15"/>
    <p:sldId id="281" r:id="rId16"/>
    <p:sldId id="270" r:id="rId17"/>
    <p:sldId id="282" r:id="rId18"/>
    <p:sldId id="271" r:id="rId19"/>
    <p:sldId id="272" r:id="rId20"/>
    <p:sldId id="273" r:id="rId21"/>
    <p:sldId id="274" r:id="rId22"/>
    <p:sldId id="275" r:id="rId23"/>
    <p:sldId id="276" r:id="rId24"/>
    <p:sldId id="277" r:id="rId25"/>
    <p:sldId id="278" r:id="rId26"/>
    <p:sldId id="27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2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9D917B90-5879-40E7-AF7C-D6AE5BADB2CA}" type="datetimeFigureOut">
              <a:rPr lang="en-US" smtClean="0"/>
              <a:pPr/>
              <a:t>3/29/2011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C70A7AD-700B-49BE-9D58-8287C1F325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17B90-5879-40E7-AF7C-D6AE5BADB2CA}"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17B90-5879-40E7-AF7C-D6AE5BADB2CA}"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D917B90-5879-40E7-AF7C-D6AE5BADB2CA}"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D917B90-5879-40E7-AF7C-D6AE5BADB2CA}" type="datetimeFigureOut">
              <a:rPr lang="en-US" smtClean="0"/>
              <a:pPr/>
              <a:t>3/29/2011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70A7AD-700B-49BE-9D58-8287C1F325F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917B90-5879-40E7-AF7C-D6AE5BADB2CA}" type="datetimeFigureOut">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9D917B90-5879-40E7-AF7C-D6AE5BADB2CA}" type="datetimeFigureOut">
              <a:rPr lang="en-US" smtClean="0"/>
              <a:pPr/>
              <a:t>3/29/2011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D917B90-5879-40E7-AF7C-D6AE5BADB2CA}" type="datetimeFigureOut">
              <a:rPr lang="en-US" smtClean="0"/>
              <a:pPr/>
              <a:t>3/29/2011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17B90-5879-40E7-AF7C-D6AE5BADB2CA}" type="datetimeFigureOut">
              <a:rPr lang="en-US" smtClean="0"/>
              <a:pPr/>
              <a:t>3/29/2011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D917B90-5879-40E7-AF7C-D6AE5BADB2CA}" type="datetimeFigureOut">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C70A7AD-700B-49BE-9D58-8287C1F325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917B90-5879-40E7-AF7C-D6AE5BADB2CA}" type="datetimeFigureOut">
              <a:rPr lang="en-US" smtClean="0"/>
              <a:pPr/>
              <a:t>3/29/2011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CC70A7AD-700B-49BE-9D58-8287C1F325F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D917B90-5879-40E7-AF7C-D6AE5BADB2CA}" type="datetimeFigureOut">
              <a:rPr lang="en-US" smtClean="0"/>
              <a:pPr/>
              <a:t>3/29/2011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C70A7AD-700B-49BE-9D58-8287C1F325F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9.jpeg"/><Relationship Id="rId2" Type="http://schemas.openxmlformats.org/officeDocument/2006/relationships/hyperlink" Target="http://rds.yahoo.com/_ylt=A9G_bHMdnyNJt1EBDPCJzbkF;_ylu=X3oDMTBqb3U5bmQ4BHBvcwMzOQRzZWMDc3IEdnRpZAM-/SIG=1ilrfu93g/EXP=1227157661/**http:/images.search.yahoo.com/images/view?back=http://images.search.yahoo.com/search/images?_adv_prop=image&amp;va=nanoparticles&amp;fr=yfp-t-501&amp;xargs=0&amp;pstart=1&amp;b=21&amp;ni=20&amp;w=250&amp;h=318&amp;imgurl=academpharm.by/wp-content/uploads/silica-nanoparticles.jpg&amp;rurl=http://academpharm.by/wp-content/uploads&amp;size=52.3kB&amp;name=silica-nanoparticles.jpg&amp;p=nanoparticles&amp;type=JPG&amp;oid=8aa1034fa6b74050&amp;no=39&amp;tt=18,775&amp;sigr=118on3enh&amp;sigi=11q1n9hor&amp;sigb=13mbbdi8j" TargetMode="External"/><Relationship Id="rId1" Type="http://schemas.openxmlformats.org/officeDocument/2006/relationships/slideLayout" Target="../slideLayouts/slideLayout2.xml"/><Relationship Id="rId6" Type="http://schemas.openxmlformats.org/officeDocument/2006/relationships/hyperlink" Target="http://rds.yahoo.com/_ylt=A9G_bHNToCNJnHoB7wCJzbkF;_ylu=X3oDMTBqZjhiY2lrBHBvcwM2MARzZWMDc3IEdnRpZAM-/SIG=1ml135e7g/EXP=1227157971/**http:/images.search.yahoo.com/images/view?back=http://images.search.yahoo.com/search/images?_adv_prop=image&amp;va=nanoparticles&amp;fr=yfp-t-501&amp;xargs=0&amp;pstart=1&amp;b=41&amp;ni=20&amp;w=500&amp;h=328&amp;imgurl=static.flickr.com/137/355583438_3667e9eff0.jpg&amp;rurl=http://www.flickr.com/photos/dstuart/355583438/&amp;size=147.1kB&amp;name=Silver+nanoparticles&amp;p=nanoparticles&amp;type=JPG&amp;oid=ad0aebc66434c118&amp;fusr=dstuart&amp;tit=Silver+nanoparticles&amp;hurl=http://www.flickr.com/photos/dstuart/&amp;no=60&amp;tt=18,775&amp;sigr=11fjriphv&amp;sigi=11e61b18m&amp;sigb=13mlf1kjl&amp;sigh=1151e4ksd" TargetMode="External"/><Relationship Id="rId5" Type="http://schemas.openxmlformats.org/officeDocument/2006/relationships/image" Target="../media/image8.jpeg"/><Relationship Id="rId4" Type="http://schemas.openxmlformats.org/officeDocument/2006/relationships/hyperlink" Target="http://rds.yahoo.com/_ylt=A9G_bDnrniNJ6gIAouqJzbkF;_ylu=X3oDMTBpc2VvdmQ2BHBvcwM3BHNlYwNzcgR2dGlkAw--/SIG=1j30m5rjh/EXP=1227157611/**http:/images.search.yahoo.com/images/view?back=http://images.search.yahoo.com/search/images?_adv_prop=image&amp;fr=yfp-t-501&amp;va=nanoparticles&amp;sz=all&amp;w=150&amp;h=158&amp;imgurl=www.biotech-weblog.com/50226711/images/gold_nanoparticles.jpg&amp;rurl=http://www.biotech-weblog.com/50226711/gum_arabic_stabilizes_nontoxic_form_of_gold_nanoparticles.php&amp;size=3.4kB&amp;name=gold_nanoparticles.jpg&amp;p=nanoparticles&amp;type=JPG&amp;oid=67a32b5d74098e12&amp;no=7&amp;tt=18,775&amp;sigr=1347a65l6&amp;sigi=11tp6656m&amp;sigb=131ih9sto"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Faheem.Uddin@buitms.edu.pk" TargetMode="External"/><Relationship Id="rId2" Type="http://schemas.openxmlformats.org/officeDocument/2006/relationships/hyperlink" Target="mailto:dfudfuca@yahoo.ca"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ccm.ece.vt.edu/etextiles/images/pants-three-stages.jpg"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1"/>
            <a:ext cx="7772400" cy="1295400"/>
          </a:xfrm>
        </p:spPr>
        <p:txBody>
          <a:bodyPr>
            <a:normAutofit fontScale="90000"/>
          </a:bodyPr>
          <a:lstStyle/>
          <a:p>
            <a:r>
              <a:rPr lang="en-US" dirty="0" smtClean="0"/>
              <a:t>Latest development in textile finishing</a:t>
            </a:r>
            <a:endParaRPr lang="en-US" dirty="0"/>
          </a:p>
        </p:txBody>
      </p:sp>
      <p:sp>
        <p:nvSpPr>
          <p:cNvPr id="3" name="Subtitle 2"/>
          <p:cNvSpPr>
            <a:spLocks noGrp="1"/>
          </p:cNvSpPr>
          <p:nvPr>
            <p:ph type="subTitle" idx="1"/>
          </p:nvPr>
        </p:nvSpPr>
        <p:spPr>
          <a:xfrm>
            <a:off x="1371600" y="2133600"/>
            <a:ext cx="6400800" cy="4114800"/>
          </a:xfrm>
        </p:spPr>
        <p:txBody>
          <a:bodyPr>
            <a:normAutofit/>
          </a:bodyPr>
          <a:lstStyle/>
          <a:p>
            <a:r>
              <a:rPr lang="en-US" dirty="0" err="1" smtClean="0">
                <a:solidFill>
                  <a:schemeClr val="tx1"/>
                </a:solidFill>
              </a:rPr>
              <a:t>Faheem</a:t>
            </a:r>
            <a:r>
              <a:rPr lang="en-US" dirty="0" smtClean="0">
                <a:solidFill>
                  <a:schemeClr val="tx1"/>
                </a:solidFill>
              </a:rPr>
              <a:t> </a:t>
            </a:r>
            <a:r>
              <a:rPr lang="en-US" dirty="0" err="1" smtClean="0">
                <a:solidFill>
                  <a:schemeClr val="tx1"/>
                </a:solidFill>
              </a:rPr>
              <a:t>Uddin</a:t>
            </a:r>
            <a:r>
              <a:rPr lang="en-US" dirty="0" smtClean="0">
                <a:solidFill>
                  <a:schemeClr val="tx1"/>
                </a:solidFill>
              </a:rPr>
              <a:t>, Ph. D, C. Text. FTI</a:t>
            </a:r>
          </a:p>
          <a:p>
            <a:endParaRPr lang="en-US" sz="2400" dirty="0" smtClean="0">
              <a:solidFill>
                <a:schemeClr val="tx1"/>
              </a:solidFill>
            </a:endParaRPr>
          </a:p>
          <a:p>
            <a:r>
              <a:rPr lang="en-US" sz="2400" dirty="0" smtClean="0">
                <a:solidFill>
                  <a:schemeClr val="tx1"/>
                </a:solidFill>
              </a:rPr>
              <a:t>Professor, BUITEMS (</a:t>
            </a:r>
            <a:r>
              <a:rPr lang="en-US" sz="2400" dirty="0" err="1" smtClean="0">
                <a:solidFill>
                  <a:schemeClr val="tx1"/>
                </a:solidFill>
              </a:rPr>
              <a:t>Balochistan</a:t>
            </a:r>
            <a:r>
              <a:rPr lang="en-US" sz="2400" dirty="0" smtClean="0">
                <a:solidFill>
                  <a:schemeClr val="tx1"/>
                </a:solidFill>
              </a:rPr>
              <a:t> University of Information Technology, Engineering and </a:t>
            </a:r>
            <a:r>
              <a:rPr lang="en-US" sz="2400" dirty="0" err="1" smtClean="0">
                <a:solidFill>
                  <a:schemeClr val="tx1"/>
                </a:solidFill>
              </a:rPr>
              <a:t>Mamagement</a:t>
            </a:r>
            <a:r>
              <a:rPr lang="en-US" sz="2400" dirty="0" smtClean="0">
                <a:solidFill>
                  <a:schemeClr val="tx1"/>
                </a:solidFill>
              </a:rPr>
              <a:t> Science), Quetta.</a:t>
            </a:r>
          </a:p>
          <a:p>
            <a:endParaRPr lang="en-US" sz="2400" dirty="0" smtClean="0">
              <a:solidFill>
                <a:schemeClr val="tx1"/>
              </a:solidFill>
            </a:endParaRPr>
          </a:p>
          <a:p>
            <a:endParaRPr lang="en-US" dirty="0"/>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t>The chain of development in textile finishing…..III</a:t>
            </a:r>
            <a:endParaRPr lang="en-US" dirty="0"/>
          </a:p>
        </p:txBody>
      </p:sp>
      <p:sp>
        <p:nvSpPr>
          <p:cNvPr id="3" name="Content Placeholder 2"/>
          <p:cNvSpPr>
            <a:spLocks noGrp="1"/>
          </p:cNvSpPr>
          <p:nvPr>
            <p:ph idx="1"/>
          </p:nvPr>
        </p:nvSpPr>
        <p:spPr>
          <a:xfrm>
            <a:off x="457200" y="1600200"/>
            <a:ext cx="8229600" cy="4267200"/>
          </a:xfrm>
        </p:spPr>
        <p:txBody>
          <a:bodyPr/>
          <a:lstStyle/>
          <a:p>
            <a:r>
              <a:rPr lang="en-US" dirty="0" smtClean="0"/>
              <a:t>1. Silica		2. Gold		3. Silver</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5" descr="Go to fullsize image">
            <a:hlinkClick r:id="rId2"/>
          </p:cNvPr>
          <p:cNvPicPr>
            <a:picLocks noChangeAspect="1" noChangeArrowheads="1"/>
          </p:cNvPicPr>
          <p:nvPr/>
        </p:nvPicPr>
        <p:blipFill>
          <a:blip r:embed="rId3" cstate="print"/>
          <a:srcRect/>
          <a:stretch>
            <a:fillRect/>
          </a:stretch>
        </p:blipFill>
        <p:spPr bwMode="auto">
          <a:xfrm>
            <a:off x="457200" y="2514600"/>
            <a:ext cx="2133600" cy="2514600"/>
          </a:xfrm>
          <a:prstGeom prst="rect">
            <a:avLst/>
          </a:prstGeom>
          <a:noFill/>
        </p:spPr>
      </p:pic>
      <p:pic>
        <p:nvPicPr>
          <p:cNvPr id="5" name="Picture 7" descr="Go to fullsize image">
            <a:hlinkClick r:id="rId4"/>
          </p:cNvPr>
          <p:cNvPicPr>
            <a:picLocks noChangeAspect="1" noChangeArrowheads="1"/>
          </p:cNvPicPr>
          <p:nvPr/>
        </p:nvPicPr>
        <p:blipFill>
          <a:blip r:embed="rId5" cstate="print"/>
          <a:srcRect/>
          <a:stretch>
            <a:fillRect/>
          </a:stretch>
        </p:blipFill>
        <p:spPr bwMode="auto">
          <a:xfrm>
            <a:off x="2895600" y="2514600"/>
            <a:ext cx="2209800" cy="2514600"/>
          </a:xfrm>
          <a:prstGeom prst="rect">
            <a:avLst/>
          </a:prstGeom>
          <a:noFill/>
        </p:spPr>
      </p:pic>
      <p:pic>
        <p:nvPicPr>
          <p:cNvPr id="6" name="Picture 9" descr="Go to fullsize image">
            <a:hlinkClick r:id="rId6"/>
          </p:cNvPr>
          <p:cNvPicPr>
            <a:picLocks noChangeAspect="1" noChangeArrowheads="1"/>
          </p:cNvPicPr>
          <p:nvPr/>
        </p:nvPicPr>
        <p:blipFill>
          <a:blip r:embed="rId7" cstate="print"/>
          <a:srcRect/>
          <a:stretch>
            <a:fillRect/>
          </a:stretch>
        </p:blipFill>
        <p:spPr bwMode="auto">
          <a:xfrm>
            <a:off x="5638800" y="2514600"/>
            <a:ext cx="2590800" cy="25908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Recent subjects in textile finishing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Most of the recent more advanced version of finishing development have origin in 1990’s.</a:t>
            </a:r>
          </a:p>
          <a:p>
            <a:r>
              <a:rPr lang="en-US" dirty="0" err="1" smtClean="0"/>
              <a:t>Nanofinishing</a:t>
            </a:r>
            <a:r>
              <a:rPr lang="en-US" dirty="0" smtClean="0"/>
              <a:t> (why not </a:t>
            </a:r>
            <a:r>
              <a:rPr lang="en-US" dirty="0" err="1" smtClean="0"/>
              <a:t>microfinishing</a:t>
            </a:r>
            <a:r>
              <a:rPr lang="en-US" dirty="0" smtClean="0"/>
              <a:t>?)</a:t>
            </a:r>
          </a:p>
          <a:p>
            <a:r>
              <a:rPr lang="en-US" dirty="0" smtClean="0"/>
              <a:t>Microencapsulation</a:t>
            </a:r>
          </a:p>
          <a:p>
            <a:r>
              <a:rPr lang="en-US" dirty="0" smtClean="0"/>
              <a:t>Phase change materials</a:t>
            </a:r>
          </a:p>
          <a:p>
            <a:r>
              <a:rPr lang="en-US" dirty="0" smtClean="0"/>
              <a:t>Plasma treatment</a:t>
            </a:r>
          </a:p>
          <a:p>
            <a:r>
              <a:rPr lang="en-US" dirty="0" smtClean="0"/>
              <a:t>Application specific technical textiles</a:t>
            </a:r>
          </a:p>
          <a:p>
            <a:r>
              <a:rPr lang="en-US" dirty="0" smtClean="0"/>
              <a:t>Composites structures</a:t>
            </a:r>
          </a:p>
          <a:p>
            <a:r>
              <a:rPr lang="en-US" dirty="0" smtClean="0"/>
              <a:t>Non- </a:t>
            </a:r>
            <a:r>
              <a:rPr lang="en-US" dirty="0" err="1" smtClean="0"/>
              <a:t>aqeous</a:t>
            </a:r>
            <a:r>
              <a:rPr lang="en-US" dirty="0" smtClean="0"/>
              <a:t> or low water finishing</a:t>
            </a:r>
          </a:p>
          <a:p>
            <a:r>
              <a:rPr lang="en-US" dirty="0" smtClean="0"/>
              <a:t>Biotechnology</a:t>
            </a:r>
          </a:p>
          <a:p>
            <a:r>
              <a:rPr lang="en-US" dirty="0" smtClean="0"/>
              <a:t>Technical natural fibers; and </a:t>
            </a:r>
            <a:r>
              <a:rPr lang="en-US" dirty="0" err="1" smtClean="0"/>
              <a:t>biodegradble</a:t>
            </a:r>
            <a:r>
              <a:rPr lang="en-US" dirty="0" smtClean="0"/>
              <a:t> products!</a:t>
            </a:r>
          </a:p>
          <a:p>
            <a:r>
              <a:rPr lang="en-US" dirty="0" smtClean="0"/>
              <a:t>Development in traditional finishing processing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in the development- I</a:t>
            </a:r>
            <a:endParaRPr lang="en-US" dirty="0"/>
          </a:p>
        </p:txBody>
      </p:sp>
      <p:sp>
        <p:nvSpPr>
          <p:cNvPr id="3" name="Content Placeholder 2"/>
          <p:cNvSpPr>
            <a:spLocks noGrp="1"/>
          </p:cNvSpPr>
          <p:nvPr>
            <p:ph idx="1"/>
          </p:nvPr>
        </p:nvSpPr>
        <p:spPr/>
        <p:txBody>
          <a:bodyPr>
            <a:normAutofit/>
          </a:bodyPr>
          <a:lstStyle/>
          <a:p>
            <a:r>
              <a:rPr lang="en-US" dirty="0" smtClean="0"/>
              <a:t>Manufacturers and suppliers</a:t>
            </a:r>
          </a:p>
          <a:p>
            <a:r>
              <a:rPr lang="en-US" dirty="0" smtClean="0"/>
              <a:t>Industrial processors</a:t>
            </a:r>
          </a:p>
          <a:p>
            <a:r>
              <a:rPr lang="en-US" dirty="0" smtClean="0"/>
              <a:t>Research, development and innovation organizations</a:t>
            </a:r>
          </a:p>
          <a:p>
            <a:r>
              <a:rPr lang="en-US" dirty="0" smtClean="0"/>
              <a:t>University researchers</a:t>
            </a:r>
          </a:p>
          <a:p>
            <a:r>
              <a:rPr lang="en-US" dirty="0" smtClean="0"/>
              <a:t>Third party research providers</a:t>
            </a:r>
          </a:p>
          <a:p>
            <a:r>
              <a:rPr lang="en-US" dirty="0" smtClean="0"/>
              <a:t>Environmental and funding agencies</a:t>
            </a:r>
          </a:p>
          <a:p>
            <a:r>
              <a:rPr lang="en-US" dirty="0" smtClean="0"/>
              <a:t>Govt.- university- industry partnerships</a:t>
            </a:r>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Drivers in the development- II</a:t>
            </a:r>
            <a:endParaRPr lang="en-US" dirty="0"/>
          </a:p>
        </p:txBody>
      </p:sp>
      <p:sp>
        <p:nvSpPr>
          <p:cNvPr id="3" name="Content Placeholder 2"/>
          <p:cNvSpPr>
            <a:spLocks noGrp="1"/>
          </p:cNvSpPr>
          <p:nvPr>
            <p:ph idx="1"/>
          </p:nvPr>
        </p:nvSpPr>
        <p:spPr>
          <a:xfrm>
            <a:off x="457200" y="1371600"/>
            <a:ext cx="8229600" cy="5486400"/>
          </a:xfrm>
        </p:spPr>
        <p:txBody>
          <a:bodyPr>
            <a:normAutofit fontScale="47500" lnSpcReduction="20000"/>
          </a:bodyPr>
          <a:lstStyle/>
          <a:p>
            <a:pPr lvl="0"/>
            <a:r>
              <a:rPr lang="en-US" sz="4400" dirty="0" smtClean="0"/>
              <a:t>Commercial forces are faster in introducing the development:</a:t>
            </a:r>
          </a:p>
          <a:p>
            <a:pPr lvl="0"/>
            <a:r>
              <a:rPr lang="en-US" sz="4400" dirty="0" smtClean="0"/>
              <a:t>Waterless finishing CO2-The </a:t>
            </a:r>
            <a:r>
              <a:rPr lang="en-US" sz="4400" dirty="0" err="1" smtClean="0"/>
              <a:t>Yeh</a:t>
            </a:r>
            <a:r>
              <a:rPr lang="en-US" sz="4400" dirty="0" smtClean="0"/>
              <a:t> Group will be the first textile mill to implement the new waterless dyeing process developed by Dutch company </a:t>
            </a:r>
            <a:r>
              <a:rPr lang="en-US" sz="4400" dirty="0" err="1" smtClean="0"/>
              <a:t>DyeCoo</a:t>
            </a:r>
            <a:r>
              <a:rPr lang="en-US" sz="4400" dirty="0" smtClean="0"/>
              <a:t> Textile Systems.</a:t>
            </a:r>
          </a:p>
          <a:p>
            <a:pPr lvl="0"/>
            <a:endParaRPr lang="en-US" sz="4400" dirty="0" smtClean="0"/>
          </a:p>
          <a:p>
            <a:pPr lvl="0"/>
            <a:r>
              <a:rPr lang="en-US" sz="4400" dirty="0" smtClean="0"/>
              <a:t>Cornstarch solution in surgical garment and bullet proofing- Singapore researchers have invented a flexible, lightweight, impact-resistant composite material based on the same principles of how a cornstarch solution hardens on impact. </a:t>
            </a:r>
          </a:p>
          <a:p>
            <a:pPr lvl="0"/>
            <a:endParaRPr lang="en-US" sz="4400" dirty="0" smtClean="0"/>
          </a:p>
          <a:p>
            <a:pPr lvl="0"/>
            <a:r>
              <a:rPr lang="en-US" sz="4400" dirty="0" smtClean="0"/>
              <a:t>Leaving Silver and Gold- A composite medical dressing containing a metal oxide has been developed by two research </a:t>
            </a:r>
            <a:r>
              <a:rPr lang="en-US" sz="4400" dirty="0" err="1" smtClean="0"/>
              <a:t>centres</a:t>
            </a:r>
            <a:r>
              <a:rPr lang="en-US" sz="4400" dirty="0" smtClean="0"/>
              <a:t> in Taipei, Taiwan. According to the Medical and Pharmaceutical Industry Technology and Development Center and National Applied Research Laboratories, the metal oxide replaces the </a:t>
            </a:r>
            <a:r>
              <a:rPr lang="en-US" sz="4400" dirty="0" err="1" smtClean="0"/>
              <a:t>nanoparticles</a:t>
            </a:r>
            <a:r>
              <a:rPr lang="en-US" sz="4400" dirty="0" smtClean="0"/>
              <a:t> of silver or gold used in antimicrobial dressings.</a:t>
            </a:r>
          </a:p>
          <a:p>
            <a:pPr lvl="0"/>
            <a:endParaRPr lang="en-US" dirty="0" smtClean="0">
              <a:effectLst>
                <a:outerShdw blurRad="38100" dist="38100" dir="2700000" algn="tl">
                  <a:srgbClr val="000000"/>
                </a:outerShdw>
              </a:effectLst>
              <a:latin typeface="Verdana" pitchFamily="34" charset="0"/>
            </a:endParaRPr>
          </a:p>
          <a:p>
            <a:pPr lvl="0"/>
            <a:endParaRPr lang="en-US" dirty="0" smtClean="0">
              <a:effectLst>
                <a:outerShdw blurRad="38100" dist="38100" dir="2700000" algn="tl">
                  <a:srgbClr val="000000"/>
                </a:outerShdw>
              </a:effectLst>
              <a:latin typeface="Verdana" pitchFamily="34" charset="0"/>
            </a:endParaRPr>
          </a:p>
          <a:p>
            <a:pPr lvl="0"/>
            <a:endParaRPr lang="en-US" dirty="0" smtClean="0">
              <a:effectLst>
                <a:outerShdw blurRad="38100" dist="38100" dir="2700000" algn="tl">
                  <a:srgbClr val="000000"/>
                </a:outerShdw>
              </a:effectLst>
              <a:latin typeface="Verdana" pitchFamily="34" charset="0"/>
            </a:endParaRPr>
          </a:p>
          <a:p>
            <a:pPr lvl="0"/>
            <a:endParaRPr lang="en-US" dirty="0" smtClean="0">
              <a:effectLst>
                <a:outerShdw blurRad="38100" dist="38100" dir="2700000" algn="tl">
                  <a:srgbClr val="000000"/>
                </a:outerShdw>
              </a:effectLst>
              <a:latin typeface="Verdana" pitchFamily="34" charset="0"/>
            </a:endParaRPr>
          </a:p>
          <a:p>
            <a:pPr lvl="0"/>
            <a:endParaRPr lang="en-US" dirty="0" smtClean="0">
              <a:effectLst>
                <a:outerShdw blurRad="38100" dist="38100" dir="2700000" algn="tl">
                  <a:srgbClr val="000000"/>
                </a:outerShdw>
              </a:effectLst>
              <a:latin typeface="Verdana" pitchFamily="34" charset="0"/>
            </a:endParaRPr>
          </a:p>
          <a:p>
            <a:pPr lvl="0"/>
            <a:endParaRPr lang="en-US" dirty="0" smtClean="0">
              <a:effectLst>
                <a:outerShdw blurRad="38100" dist="38100" dir="2700000" algn="tl">
                  <a:srgbClr val="000000"/>
                </a:outerShdw>
              </a:effectLst>
              <a:latin typeface="Verdana" pitchFamily="34" charset="0"/>
            </a:endParaRPr>
          </a:p>
          <a:p>
            <a:pPr lvl="0"/>
            <a:endParaRPr lang="en-US" dirty="0" smtClean="0">
              <a:effectLst>
                <a:outerShdw blurRad="38100" dist="38100" dir="2700000" algn="tl">
                  <a:srgbClr val="000000"/>
                </a:outerShdw>
              </a:effectLst>
              <a:latin typeface="Verdana" pitchFamily="34" charset="0"/>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Development ----III</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Ropes made with </a:t>
            </a:r>
            <a:r>
              <a:rPr lang="en-US" dirty="0" err="1" smtClean="0"/>
              <a:t>Dyneema</a:t>
            </a:r>
            <a:r>
              <a:rPr lang="en-US" dirty="0" smtClean="0"/>
              <a:t> are proving a safe and secure alternative to steel wire rope for connecting barges and vessels in ‘push combinations’ working on inland waterways.</a:t>
            </a:r>
          </a:p>
          <a:p>
            <a:r>
              <a:rPr lang="en-US" dirty="0" err="1" smtClean="0"/>
              <a:t>TenCate</a:t>
            </a:r>
            <a:r>
              <a:rPr lang="en-US" dirty="0" smtClean="0"/>
              <a:t> Grass has substantially expanded the production capacity of its most sustainable synthetic turf product, </a:t>
            </a:r>
            <a:r>
              <a:rPr lang="en-US" dirty="0" err="1" smtClean="0"/>
              <a:t>TenCate</a:t>
            </a:r>
            <a:r>
              <a:rPr lang="en-US" dirty="0" smtClean="0"/>
              <a:t> XP Blade. The start-up of an additional production line in Dayton, Tennessee, USA, will enable the company to meet the sharp increase in global demand for these wear-resistant synthetic turf </a:t>
            </a:r>
            <a:r>
              <a:rPr lang="en-US" dirty="0" err="1" smtClean="0"/>
              <a:t>fibres</a:t>
            </a:r>
            <a:r>
              <a:rPr lang="en-US" dirty="0" smtClean="0"/>
              <a:t>. </a:t>
            </a:r>
          </a:p>
          <a:p>
            <a:r>
              <a:rPr lang="en-US" dirty="0" smtClean="0"/>
              <a:t>A new kind of implant made of titanium foam developed at the </a:t>
            </a:r>
            <a:r>
              <a:rPr lang="en-US" dirty="0" err="1" smtClean="0"/>
              <a:t>Fraunhofer</a:t>
            </a:r>
            <a:r>
              <a:rPr lang="en-US" dirty="0" smtClean="0"/>
              <a:t> Institute for Manufacturing and Advanced Materials (IFAM) resembles the inside of a bone in terms of its structural configuration. Not only does this make it less stiff than conventional massive implants, it also promotes </a:t>
            </a:r>
            <a:r>
              <a:rPr lang="en-US" dirty="0" err="1" smtClean="0"/>
              <a:t>ingrowth</a:t>
            </a:r>
            <a:r>
              <a:rPr lang="en-US" dirty="0" smtClean="0"/>
              <a:t> into surrounding bones.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secure.littoralis.com/tt/shopping-cgi/image.cgi?image=/d20110316.534474_4d809d2b11deb.jpg"/>
          <p:cNvPicPr>
            <a:picLocks noChangeAspect="1" noChangeArrowheads="1"/>
          </p:cNvPicPr>
          <p:nvPr/>
        </p:nvPicPr>
        <p:blipFill>
          <a:blip r:embed="rId2" cstate="print"/>
          <a:srcRect/>
          <a:stretch>
            <a:fillRect/>
          </a:stretch>
        </p:blipFill>
        <p:spPr bwMode="auto">
          <a:xfrm>
            <a:off x="228600" y="1219200"/>
            <a:ext cx="2438400" cy="2390775"/>
          </a:xfrm>
          <a:prstGeom prst="rect">
            <a:avLst/>
          </a:prstGeom>
          <a:noFill/>
        </p:spPr>
      </p:pic>
      <p:pic>
        <p:nvPicPr>
          <p:cNvPr id="1028" name="Picture 4" descr="https://secure.littoralis.com/tt/shopping-cgi/image.cgi?image=/d20110314.056182_4d7e0bc6de8d.jpg"/>
          <p:cNvPicPr>
            <a:picLocks noChangeAspect="1" noChangeArrowheads="1"/>
          </p:cNvPicPr>
          <p:nvPr/>
        </p:nvPicPr>
        <p:blipFill>
          <a:blip r:embed="rId3" cstate="print"/>
          <a:srcRect/>
          <a:stretch>
            <a:fillRect/>
          </a:stretch>
        </p:blipFill>
        <p:spPr bwMode="auto">
          <a:xfrm>
            <a:off x="4419600" y="1219200"/>
            <a:ext cx="3200400" cy="2286000"/>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Drivers in the development- IV</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smtClean="0"/>
              <a:t>Bone generation- A Stevens Institute of Technology scientist aims to establish a family of biomedical </a:t>
            </a:r>
            <a:r>
              <a:rPr lang="en-US" dirty="0" err="1" smtClean="0"/>
              <a:t>nanofibres</a:t>
            </a:r>
            <a:r>
              <a:rPr lang="en-US" dirty="0" smtClean="0"/>
              <a:t> containing collagen and calcium phosphate, to support the phenotype of bone forming cells.</a:t>
            </a:r>
          </a:p>
          <a:p>
            <a:pPr lvl="0"/>
            <a:r>
              <a:rPr lang="en-US" dirty="0" smtClean="0"/>
              <a:t> </a:t>
            </a:r>
            <a:r>
              <a:rPr lang="en-US" dirty="0" err="1" smtClean="0"/>
              <a:t>BioSolar</a:t>
            </a:r>
            <a:r>
              <a:rPr lang="en-US" dirty="0" smtClean="0"/>
              <a:t>, the California-based developer of new technology to produce bio-based materials from renewable plant sources to reduce the cost of photovoltaic (PV) solar modules.</a:t>
            </a:r>
          </a:p>
          <a:p>
            <a:pPr lvl="0"/>
            <a:r>
              <a:rPr lang="en-US" dirty="0" smtClean="0"/>
              <a:t>A flexible, honey-impregnated dressing for direct application to a wound has been developed for absorbing wound exudates by </a:t>
            </a:r>
            <a:r>
              <a:rPr lang="en-US" dirty="0" err="1" smtClean="0"/>
              <a:t>Api</a:t>
            </a:r>
            <a:r>
              <a:rPr lang="en-US" dirty="0" smtClean="0"/>
              <a:t>-Med Medical Honey, which is now part of </a:t>
            </a:r>
            <a:r>
              <a:rPr lang="en-US" dirty="0" err="1" smtClean="0"/>
              <a:t>Comvita</a:t>
            </a:r>
            <a:r>
              <a:rPr lang="en-US" dirty="0" smtClean="0"/>
              <a:t> New Zealand.</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and non- woven</a:t>
            </a:r>
            <a:endParaRPr lang="en-US" dirty="0"/>
          </a:p>
        </p:txBody>
      </p:sp>
      <p:sp>
        <p:nvSpPr>
          <p:cNvPr id="3" name="Content Placeholder 2"/>
          <p:cNvSpPr>
            <a:spLocks noGrp="1"/>
          </p:cNvSpPr>
          <p:nvPr>
            <p:ph idx="1"/>
          </p:nvPr>
        </p:nvSpPr>
        <p:spPr>
          <a:xfrm>
            <a:off x="457200" y="1905000"/>
            <a:ext cx="8229600" cy="4953000"/>
          </a:xfrm>
        </p:spPr>
        <p:txBody>
          <a:bodyPr>
            <a:normAutofit fontScale="77500" lnSpcReduction="20000"/>
          </a:bodyPr>
          <a:lstStyle/>
          <a:p>
            <a:r>
              <a:rPr lang="en-US" dirty="0" smtClean="0"/>
              <a:t>Japan’s Daio Paper has established a joint venture with Thailand-based </a:t>
            </a:r>
            <a:r>
              <a:rPr lang="en-US" dirty="0" err="1" smtClean="0"/>
              <a:t>Saha</a:t>
            </a:r>
            <a:r>
              <a:rPr lang="en-US" dirty="0" smtClean="0"/>
              <a:t> </a:t>
            </a:r>
            <a:r>
              <a:rPr lang="en-US" dirty="0" err="1" smtClean="0"/>
              <a:t>Pathanapibul</a:t>
            </a:r>
            <a:r>
              <a:rPr lang="en-US" dirty="0" smtClean="0"/>
              <a:t> to produce baby diapers in Thailand. The US$36 million manufacturing facility in </a:t>
            </a:r>
            <a:r>
              <a:rPr lang="en-US" dirty="0" err="1" smtClean="0"/>
              <a:t>Chonburi</a:t>
            </a:r>
            <a:r>
              <a:rPr lang="en-US" dirty="0" smtClean="0"/>
              <a:t> province, the group’s first overseas plant, is planned to begin production in the first quarter of 2012. Initial monthly output is expected to be 16–18 million units, which could eventually be increased to 90–100 million units. Daio Paper owns 85% of the joint venture, which is called </a:t>
            </a:r>
            <a:r>
              <a:rPr lang="en-US" dirty="0" err="1" smtClean="0"/>
              <a:t>Elleair</a:t>
            </a:r>
            <a:r>
              <a:rPr lang="en-US" dirty="0" smtClean="0"/>
              <a:t> </a:t>
            </a:r>
            <a:r>
              <a:rPr lang="en-US" dirty="0" err="1" smtClean="0"/>
              <a:t>Interna</a:t>
            </a:r>
            <a:r>
              <a:rPr lang="en-US" dirty="0" smtClean="0"/>
              <a:t>; </a:t>
            </a:r>
            <a:r>
              <a:rPr lang="en-US" dirty="0" err="1" smtClean="0"/>
              <a:t>Saha</a:t>
            </a:r>
            <a:r>
              <a:rPr lang="en-US" dirty="0" smtClean="0"/>
              <a:t> </a:t>
            </a:r>
            <a:r>
              <a:rPr lang="en-US" dirty="0" err="1" smtClean="0"/>
              <a:t>Pathanapibul</a:t>
            </a:r>
            <a:r>
              <a:rPr lang="en-US" dirty="0" smtClean="0"/>
              <a:t> holds 10% and another Thai company, Sanko, has a 5% share.</a:t>
            </a:r>
          </a:p>
          <a:p>
            <a:r>
              <a:rPr lang="en-US" dirty="0" smtClean="0"/>
              <a:t>A process for treating </a:t>
            </a:r>
            <a:r>
              <a:rPr lang="en-US" dirty="0" err="1" smtClean="0"/>
              <a:t>fibres</a:t>
            </a:r>
            <a:r>
              <a:rPr lang="en-US" dirty="0" smtClean="0"/>
              <a:t> to render them more hydrophilic has been developed by Procter &amp; Gamble. The invention could find application in the production of nonwoven fabrics used to make disposable absorbent articles, such as baby diapers and adult incontinence garments.</a:t>
            </a:r>
          </a:p>
          <a:p>
            <a:r>
              <a:rPr lang="en-US" dirty="0" smtClean="0"/>
              <a:t>The global medical nonwoven disposables market is forecast to exceed US$19 billion by 2015, according to a new report, spurred by such factors as robust growth in developing countries, rapid technological advancements in nonwovens manufacturing, and growing awareness about health and hygiene issues.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Drivers in the development- V</a:t>
            </a:r>
            <a:endParaRPr lang="en-US" dirty="0"/>
          </a:p>
        </p:txBody>
      </p:sp>
      <p:sp>
        <p:nvSpPr>
          <p:cNvPr id="3" name="Content Placeholder 2"/>
          <p:cNvSpPr>
            <a:spLocks noGrp="1"/>
          </p:cNvSpPr>
          <p:nvPr>
            <p:ph idx="1"/>
          </p:nvPr>
        </p:nvSpPr>
        <p:spPr/>
        <p:txBody>
          <a:bodyPr>
            <a:normAutofit/>
          </a:bodyPr>
          <a:lstStyle/>
          <a:p>
            <a:pPr lvl="0"/>
            <a:r>
              <a:rPr lang="en-US" dirty="0" smtClean="0"/>
              <a:t>Nanotechnology developed by </a:t>
            </a:r>
            <a:r>
              <a:rPr lang="en-US" dirty="0" err="1" smtClean="0"/>
              <a:t>Vestagen</a:t>
            </a:r>
            <a:r>
              <a:rPr lang="en-US" dirty="0" smtClean="0"/>
              <a:t> Technical Textiles (USA) can help prevent the formation of potentially dangerous microorganisms on hospital and healthcare textiles, such as scrubs, uniforms, laboratory coats, privacy curtains and gowns.</a:t>
            </a:r>
          </a:p>
          <a:p>
            <a:pPr lvl="0"/>
            <a:r>
              <a:rPr lang="en-US" dirty="0" smtClean="0"/>
              <a:t>The University of Wales, Newport, is launching the first MA (Master of Arts)/MFA (Master in Fine Arts) Smart Clothes and Wearable Technology courses in October.</a:t>
            </a:r>
            <a:endParaRPr lang="en-US" dirty="0" smtClean="0">
              <a:effectLst>
                <a:outerShdw blurRad="38100" dist="38100" dir="2700000" algn="tl">
                  <a:srgbClr val="000000"/>
                </a:outerShdw>
              </a:effectLst>
              <a:latin typeface="Verdana" pitchFamily="34" charset="0"/>
            </a:endParaRP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Textile </a:t>
            </a:r>
            <a:r>
              <a:rPr lang="en-US" dirty="0" err="1" smtClean="0"/>
              <a:t>Nanofinishing</a:t>
            </a:r>
            <a:r>
              <a:rPr lang="en-US" dirty="0" smtClean="0"/>
              <a:t>- I</a:t>
            </a:r>
            <a:endParaRPr lang="en-US" dirty="0"/>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r>
              <a:rPr lang="en-US" dirty="0" err="1" smtClean="0"/>
              <a:t>Nanosphere</a:t>
            </a:r>
            <a:r>
              <a:rPr lang="en-US" dirty="0" smtClean="0"/>
              <a:t> finish- from </a:t>
            </a:r>
            <a:r>
              <a:rPr lang="en-US" dirty="0" err="1" smtClean="0"/>
              <a:t>Clariant</a:t>
            </a:r>
            <a:r>
              <a:rPr lang="en-US" dirty="0" smtClean="0"/>
              <a:t> and </a:t>
            </a:r>
            <a:r>
              <a:rPr lang="en-US" dirty="0" err="1" smtClean="0"/>
              <a:t>Schoeller</a:t>
            </a:r>
            <a:r>
              <a:rPr lang="en-US" dirty="0" smtClean="0"/>
              <a:t> Technologies AG. Textile materials finished with </a:t>
            </a:r>
            <a:r>
              <a:rPr lang="en-US" dirty="0" err="1" smtClean="0"/>
              <a:t>Nanosphere</a:t>
            </a:r>
            <a:r>
              <a:rPr lang="en-US" dirty="0" smtClean="0"/>
              <a:t> repel liquids and dirt, and stains from </a:t>
            </a:r>
            <a:r>
              <a:rPr lang="en-US" dirty="0" err="1" smtClean="0"/>
              <a:t>kethch</a:t>
            </a:r>
            <a:r>
              <a:rPr lang="en-US" dirty="0" smtClean="0"/>
              <a:t> up; oil and red wine run off the surface.</a:t>
            </a:r>
          </a:p>
          <a:p>
            <a:r>
              <a:rPr lang="en-US" dirty="0" smtClean="0"/>
              <a:t>‘</a:t>
            </a:r>
            <a:r>
              <a:rPr lang="en-US" dirty="0" err="1" smtClean="0"/>
              <a:t>Nano</a:t>
            </a:r>
            <a:r>
              <a:rPr lang="en-US" dirty="0" smtClean="0"/>
              <a:t>- </a:t>
            </a:r>
            <a:r>
              <a:rPr lang="en-US" dirty="0" err="1" smtClean="0"/>
              <a:t>Plem</a:t>
            </a:r>
            <a:r>
              <a:rPr lang="en-US" dirty="0" smtClean="0"/>
              <a:t>’ technology is claimed by Toray, Japan. This imparts water- repellant characteristics and color resilience to nylon and polyester fabrics, and </a:t>
            </a:r>
            <a:r>
              <a:rPr lang="en-US" dirty="0" err="1" smtClean="0"/>
              <a:t>Terylene</a:t>
            </a:r>
            <a:r>
              <a:rPr lang="en-US" dirty="0" smtClean="0"/>
              <a:t>/ wool blends.</a:t>
            </a:r>
          </a:p>
          <a:p>
            <a:r>
              <a:rPr lang="en-US" dirty="0" err="1" smtClean="0"/>
              <a:t>Mincor</a:t>
            </a:r>
            <a:r>
              <a:rPr lang="en-US" dirty="0" smtClean="0"/>
              <a:t> TX TT, a </a:t>
            </a:r>
            <a:r>
              <a:rPr lang="en-US" dirty="0" err="1" smtClean="0"/>
              <a:t>nanofinish</a:t>
            </a:r>
            <a:r>
              <a:rPr lang="en-US" dirty="0" smtClean="0"/>
              <a:t> from BASF, is a composite material consisting of </a:t>
            </a:r>
            <a:r>
              <a:rPr lang="en-US" dirty="0" err="1" smtClean="0"/>
              <a:t>nanoparticles</a:t>
            </a:r>
            <a:r>
              <a:rPr lang="en-US" dirty="0" smtClean="0"/>
              <a:t> embedded in a carrier matrix. This finish may provide solution for the fabrics like polyester awning, sunshades, flags and sails that are generally required to remain continuously in outdoor environment; therefore these can not be cleaned in washing machine.</a:t>
            </a:r>
          </a:p>
          <a:p>
            <a:r>
              <a:rPr lang="en-US" sz="3600" dirty="0" smtClean="0"/>
              <a:t>Synthetic fibers can be made soft and comfortable like cotton. </a:t>
            </a:r>
            <a:r>
              <a:rPr lang="en-US" sz="3600" dirty="0" err="1" smtClean="0"/>
              <a:t>Nano</a:t>
            </a:r>
            <a:r>
              <a:rPr lang="en-US" sz="3600" dirty="0" smtClean="0"/>
              <a:t>- </a:t>
            </a:r>
            <a:r>
              <a:rPr lang="en-US" sz="3600" dirty="0" err="1" smtClean="0"/>
              <a:t>TouchTM</a:t>
            </a:r>
            <a:r>
              <a:rPr lang="en-US" sz="3600" dirty="0" smtClean="0"/>
              <a:t> fabric technology is known to permanently graft an outer layer of cotton- like properties around a synthetic fiber core.</a:t>
            </a:r>
            <a:r>
              <a:rPr lang="en-US" dirty="0" smtClean="0"/>
              <a:t>    </a:t>
            </a:r>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914399"/>
          </a:xfrm>
        </p:spPr>
        <p:txBody>
          <a:bodyPr>
            <a:normAutofit fontScale="90000"/>
          </a:bodyPr>
          <a:lstStyle/>
          <a:p>
            <a:r>
              <a:rPr lang="en-US" dirty="0" smtClean="0"/>
              <a:t>What to talk in this presentation </a:t>
            </a:r>
            <a:endParaRPr lang="en-US" dirty="0"/>
          </a:p>
        </p:txBody>
      </p:sp>
      <p:sp>
        <p:nvSpPr>
          <p:cNvPr id="3" name="Subtitle 2"/>
          <p:cNvSpPr>
            <a:spLocks noGrp="1"/>
          </p:cNvSpPr>
          <p:nvPr>
            <p:ph type="subTitle" idx="1"/>
          </p:nvPr>
        </p:nvSpPr>
        <p:spPr>
          <a:xfrm>
            <a:off x="1371600" y="1600200"/>
            <a:ext cx="6400800" cy="4038600"/>
          </a:xfrm>
        </p:spPr>
        <p:txBody>
          <a:bodyPr>
            <a:normAutofit fontScale="92500" lnSpcReduction="20000"/>
          </a:bodyPr>
          <a:lstStyle/>
          <a:p>
            <a:r>
              <a:rPr lang="en-US" b="1" dirty="0" smtClean="0">
                <a:solidFill>
                  <a:schemeClr val="tx1"/>
                </a:solidFill>
              </a:rPr>
              <a:t>Aims</a:t>
            </a:r>
          </a:p>
          <a:p>
            <a:r>
              <a:rPr lang="en-US" b="1" dirty="0" smtClean="0">
                <a:solidFill>
                  <a:schemeClr val="tx1"/>
                </a:solidFill>
              </a:rPr>
              <a:t>Questioning latest development !</a:t>
            </a:r>
          </a:p>
          <a:p>
            <a:r>
              <a:rPr lang="en-US" b="1" dirty="0" smtClean="0">
                <a:solidFill>
                  <a:schemeClr val="tx1"/>
                </a:solidFill>
              </a:rPr>
              <a:t>Global market in fiber - finishing consumption</a:t>
            </a:r>
          </a:p>
          <a:p>
            <a:pPr lvl="0"/>
            <a:r>
              <a:rPr lang="en-US" b="1" dirty="0" smtClean="0">
                <a:solidFill>
                  <a:schemeClr val="tx1"/>
                </a:solidFill>
              </a:rPr>
              <a:t>The </a:t>
            </a:r>
            <a:r>
              <a:rPr lang="en-US" b="1" dirty="0">
                <a:solidFill>
                  <a:schemeClr val="tx1"/>
                </a:solidFill>
              </a:rPr>
              <a:t>beauty of </a:t>
            </a:r>
            <a:r>
              <a:rPr lang="en-US" b="1" dirty="0" smtClean="0">
                <a:solidFill>
                  <a:schemeClr val="tx1"/>
                </a:solidFill>
              </a:rPr>
              <a:t>textile materials and finishing</a:t>
            </a:r>
          </a:p>
          <a:p>
            <a:pPr lvl="0"/>
            <a:r>
              <a:rPr lang="en-US" b="1" dirty="0" smtClean="0">
                <a:solidFill>
                  <a:schemeClr val="tx1"/>
                </a:solidFill>
              </a:rPr>
              <a:t>The </a:t>
            </a:r>
            <a:r>
              <a:rPr lang="en-US" b="1" dirty="0">
                <a:solidFill>
                  <a:schemeClr val="tx1"/>
                </a:solidFill>
              </a:rPr>
              <a:t>origin of textile chemical </a:t>
            </a:r>
            <a:r>
              <a:rPr lang="en-US" b="1" dirty="0" smtClean="0">
                <a:solidFill>
                  <a:schemeClr val="tx1"/>
                </a:solidFill>
              </a:rPr>
              <a:t>finishing</a:t>
            </a:r>
          </a:p>
          <a:p>
            <a:pPr lvl="0"/>
            <a:r>
              <a:rPr lang="en-US" b="1" dirty="0" smtClean="0">
                <a:solidFill>
                  <a:schemeClr val="tx1"/>
                </a:solidFill>
              </a:rPr>
              <a:t>Guiding pillars in textile finishing</a:t>
            </a:r>
            <a:endParaRPr lang="en-US" b="1" dirty="0">
              <a:solidFill>
                <a:schemeClr val="tx1"/>
              </a:solidFill>
            </a:endParaRPr>
          </a:p>
          <a:p>
            <a:pPr lvl="0"/>
            <a:r>
              <a:rPr lang="en-US" b="1" dirty="0">
                <a:solidFill>
                  <a:schemeClr val="tx1"/>
                </a:solidFill>
              </a:rPr>
              <a:t>The development areas in textile finishing</a:t>
            </a:r>
          </a:p>
          <a:p>
            <a:pPr lvl="0"/>
            <a:r>
              <a:rPr lang="en-US" b="1" dirty="0">
                <a:solidFill>
                  <a:schemeClr val="tx1"/>
                </a:solidFill>
              </a:rPr>
              <a:t>How to identify the development areas</a:t>
            </a:r>
          </a:p>
          <a:p>
            <a:pPr lvl="0"/>
            <a:r>
              <a:rPr lang="en-US" b="1" dirty="0">
                <a:solidFill>
                  <a:schemeClr val="tx1"/>
                </a:solidFill>
              </a:rPr>
              <a:t>Some demanding areas in textile finishing. </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lstStyle/>
          <a:p>
            <a:r>
              <a:rPr lang="en-US" dirty="0" smtClean="0"/>
              <a:t>Textile </a:t>
            </a:r>
            <a:r>
              <a:rPr lang="en-US" dirty="0" err="1" smtClean="0"/>
              <a:t>Nanofinishing</a:t>
            </a:r>
            <a:r>
              <a:rPr lang="en-US" dirty="0" smtClean="0"/>
              <a:t>- II</a:t>
            </a:r>
            <a:endParaRPr lang="en-US" dirty="0"/>
          </a:p>
        </p:txBody>
      </p:sp>
      <p:sp>
        <p:nvSpPr>
          <p:cNvPr id="3" name="Content Placeholder 2"/>
          <p:cNvSpPr>
            <a:spLocks noGrp="1"/>
          </p:cNvSpPr>
          <p:nvPr>
            <p:ph idx="1"/>
          </p:nvPr>
        </p:nvSpPr>
        <p:spPr>
          <a:xfrm>
            <a:off x="457200" y="1143000"/>
            <a:ext cx="8229600" cy="5334000"/>
          </a:xfrm>
        </p:spPr>
        <p:txBody>
          <a:bodyPr>
            <a:normAutofit fontScale="92500" lnSpcReduction="20000"/>
          </a:bodyPr>
          <a:lstStyle/>
          <a:p>
            <a:r>
              <a:rPr lang="en-US" b="1" dirty="0" err="1" smtClean="0"/>
              <a:t>Nanometals</a:t>
            </a:r>
            <a:r>
              <a:rPr lang="en-US" b="1" dirty="0" smtClean="0"/>
              <a:t> and </a:t>
            </a:r>
            <a:r>
              <a:rPr lang="en-US" b="1" dirty="0" err="1" smtClean="0"/>
              <a:t>nanometal</a:t>
            </a:r>
            <a:r>
              <a:rPr lang="en-US" b="1" dirty="0" smtClean="0"/>
              <a:t> oxide based finishes</a:t>
            </a:r>
            <a:endParaRPr lang="en-US" dirty="0" smtClean="0"/>
          </a:p>
          <a:p>
            <a:r>
              <a:rPr lang="en-US" dirty="0" smtClean="0"/>
              <a:t>Properties of metal </a:t>
            </a:r>
            <a:r>
              <a:rPr lang="en-US" dirty="0" err="1" smtClean="0"/>
              <a:t>nanoparticles</a:t>
            </a:r>
            <a:r>
              <a:rPr lang="en-US" dirty="0" smtClean="0"/>
              <a:t> and metal oxide </a:t>
            </a:r>
            <a:r>
              <a:rPr lang="en-US" dirty="0" err="1" smtClean="0"/>
              <a:t>nanoparticles</a:t>
            </a:r>
            <a:r>
              <a:rPr lang="en-US" dirty="0" smtClean="0"/>
              <a:t> to interact light and microorganisms have potential to offer substantial desired effects in textile materials. The subject is under exploration in textile and fiber finishing. Particular considerations are required to use the </a:t>
            </a:r>
            <a:r>
              <a:rPr lang="en-US" dirty="0" err="1" smtClean="0"/>
              <a:t>nanoparticles</a:t>
            </a:r>
            <a:r>
              <a:rPr lang="en-US" dirty="0" smtClean="0"/>
              <a:t> that are risk- free during their life cycle (production, application, consumption, and disposition).</a:t>
            </a:r>
          </a:p>
          <a:p>
            <a:r>
              <a:rPr lang="en-US" sz="2800" b="1" dirty="0" smtClean="0"/>
              <a:t>Metal based </a:t>
            </a:r>
            <a:r>
              <a:rPr lang="en-US" sz="2800" b="1" dirty="0" err="1" smtClean="0"/>
              <a:t>nanofinishes</a:t>
            </a:r>
            <a:r>
              <a:rPr lang="en-US" dirty="0" smtClean="0"/>
              <a:t> </a:t>
            </a:r>
            <a:r>
              <a:rPr lang="en-US" dirty="0" err="1" smtClean="0"/>
              <a:t>Nanosilver</a:t>
            </a:r>
            <a:r>
              <a:rPr lang="en-US" dirty="0" smtClean="0"/>
              <a:t> particles can impart antimicrobial properties, and metal oxides may produce flame </a:t>
            </a:r>
            <a:r>
              <a:rPr lang="en-US" dirty="0" err="1" smtClean="0"/>
              <a:t>retardancy</a:t>
            </a:r>
            <a:r>
              <a:rPr lang="en-US" dirty="0" smtClean="0"/>
              <a:t>, UV blocking and self- cleaning properties.</a:t>
            </a:r>
          </a:p>
          <a:p>
            <a:r>
              <a:rPr lang="en-US" dirty="0" smtClean="0"/>
              <a:t>Some of the known problems associated with the </a:t>
            </a:r>
            <a:r>
              <a:rPr lang="en-US" dirty="0" err="1" smtClean="0"/>
              <a:t>nanosilver</a:t>
            </a:r>
            <a:r>
              <a:rPr lang="en-US" dirty="0" smtClean="0"/>
              <a:t> are high cost, incompatibility to aqueous systems and tendency to cause discoloration in textiles.  </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Textile </a:t>
            </a:r>
            <a:r>
              <a:rPr lang="en-US" dirty="0" err="1" smtClean="0"/>
              <a:t>Nanofinishing</a:t>
            </a:r>
            <a:r>
              <a:rPr lang="en-US" dirty="0" smtClean="0"/>
              <a:t>- III</a:t>
            </a:r>
            <a:endParaRPr lang="en-US" dirty="0"/>
          </a:p>
        </p:txBody>
      </p:sp>
      <p:sp>
        <p:nvSpPr>
          <p:cNvPr id="3" name="Content Placeholder 2"/>
          <p:cNvSpPr>
            <a:spLocks noGrp="1"/>
          </p:cNvSpPr>
          <p:nvPr>
            <p:ph idx="1"/>
          </p:nvPr>
        </p:nvSpPr>
        <p:spPr>
          <a:xfrm>
            <a:off x="457200" y="1295400"/>
            <a:ext cx="8229600" cy="5181600"/>
          </a:xfrm>
        </p:spPr>
        <p:txBody>
          <a:bodyPr>
            <a:normAutofit fontScale="92500" lnSpcReduction="20000"/>
          </a:bodyPr>
          <a:lstStyle/>
          <a:p>
            <a:pPr>
              <a:lnSpc>
                <a:spcPct val="80000"/>
              </a:lnSpc>
            </a:pPr>
            <a:r>
              <a:rPr lang="en-US" b="1" dirty="0" smtClean="0"/>
              <a:t>Metal oxide </a:t>
            </a:r>
            <a:r>
              <a:rPr lang="en-US" b="1" dirty="0" err="1" smtClean="0"/>
              <a:t>nanofinishes</a:t>
            </a:r>
            <a:r>
              <a:rPr lang="en-US" b="1" dirty="0" smtClean="0"/>
              <a:t>- </a:t>
            </a:r>
            <a:r>
              <a:rPr lang="en-US" dirty="0" smtClean="0"/>
              <a:t>Organic embedded metal oxide; </a:t>
            </a:r>
            <a:r>
              <a:rPr lang="en-US" dirty="0" err="1" smtClean="0"/>
              <a:t>ZnO</a:t>
            </a:r>
            <a:r>
              <a:rPr lang="en-US" dirty="0" smtClean="0"/>
              <a:t> </a:t>
            </a:r>
            <a:r>
              <a:rPr lang="en-US" dirty="0" err="1" smtClean="0"/>
              <a:t>nanoparticles</a:t>
            </a:r>
            <a:r>
              <a:rPr lang="en-US" dirty="0" smtClean="0"/>
              <a:t>, the average size was estimated to 38 ± 3 nm using TEM, dispersed into soluble starch matrix using water- based technique were investigated. The treated cotton fabric exhibited significant improvement in antibacterial activity against </a:t>
            </a:r>
            <a:r>
              <a:rPr lang="en-US" i="1" dirty="0" smtClean="0"/>
              <a:t>Staphylococcus </a:t>
            </a:r>
            <a:r>
              <a:rPr lang="en-US" i="1" dirty="0" err="1" smtClean="0"/>
              <a:t>aureus</a:t>
            </a:r>
            <a:r>
              <a:rPr lang="en-US" dirty="0" smtClean="0"/>
              <a:t> and </a:t>
            </a:r>
            <a:r>
              <a:rPr lang="en-US" i="1" dirty="0" err="1" smtClean="0"/>
              <a:t>Klebsiella</a:t>
            </a:r>
            <a:r>
              <a:rPr lang="en-US" i="1" dirty="0" smtClean="0"/>
              <a:t> </a:t>
            </a:r>
            <a:r>
              <a:rPr lang="en-US" i="1" dirty="0" err="1" smtClean="0"/>
              <a:t>pneumoniae</a:t>
            </a:r>
            <a:r>
              <a:rPr lang="en-US" i="1" dirty="0" smtClean="0"/>
              <a:t> </a:t>
            </a:r>
            <a:r>
              <a:rPr lang="en-US" dirty="0" smtClean="0"/>
              <a:t>cultures and UV radiation. For clothing textiles a concentration of </a:t>
            </a:r>
            <a:r>
              <a:rPr lang="en-US" dirty="0" err="1" smtClean="0"/>
              <a:t>nano</a:t>
            </a:r>
            <a:r>
              <a:rPr lang="en-US" dirty="0" smtClean="0"/>
              <a:t>- </a:t>
            </a:r>
            <a:r>
              <a:rPr lang="en-US" dirty="0" err="1" smtClean="0"/>
              <a:t>ZnO</a:t>
            </a:r>
            <a:r>
              <a:rPr lang="en-US" dirty="0" smtClean="0"/>
              <a:t> of 0.6 wt. % for UV protection, and for antimicrobial textiles 1.0 wt. % concentration were recommended. </a:t>
            </a:r>
          </a:p>
          <a:p>
            <a:pPr>
              <a:lnSpc>
                <a:spcPct val="80000"/>
              </a:lnSpc>
            </a:pPr>
            <a:r>
              <a:rPr lang="en-US" dirty="0" err="1" smtClean="0"/>
              <a:t>Nanograde</a:t>
            </a:r>
            <a:r>
              <a:rPr lang="en-US" dirty="0" smtClean="0"/>
              <a:t> TiO2 was included during the melt extrusion of nylon 6.6 to study the mechanical properties. In an exposure to artificial day light up to 750 hours; TiO2- nylon composite fibers exhibited increased resistance against photo- tendering.</a:t>
            </a:r>
          </a:p>
          <a:p>
            <a:pPr>
              <a:lnSpc>
                <a:spcPct val="80000"/>
              </a:lnSpc>
            </a:pPr>
            <a:r>
              <a:rPr lang="en-US" dirty="0" smtClean="0"/>
              <a:t>Capability to enhance the UV protection of treated nylon 6.6 and Kevlar fabrics at 5 wt. % of TiO2 </a:t>
            </a:r>
            <a:r>
              <a:rPr lang="en-US" dirty="0" err="1" smtClean="0"/>
              <a:t>nanoparticles</a:t>
            </a:r>
            <a:r>
              <a:rPr lang="en-US" dirty="0" smtClean="0"/>
              <a:t> dispersed in </a:t>
            </a:r>
            <a:r>
              <a:rPr lang="en-US" dirty="0" err="1" smtClean="0"/>
              <a:t>acrylate</a:t>
            </a:r>
            <a:r>
              <a:rPr lang="en-US" dirty="0" smtClean="0"/>
              <a:t> and ethanol was observed. Similar effect was also seen in nylon 6.</a:t>
            </a:r>
          </a:p>
          <a:p>
            <a:pPr>
              <a:lnSpc>
                <a:spcPct val="80000"/>
              </a:lnSpc>
            </a:pPr>
            <a:r>
              <a:rPr lang="en-US" dirty="0" smtClean="0"/>
              <a:t>Biological protective textiles can be produced using </a:t>
            </a:r>
            <a:r>
              <a:rPr lang="en-US" dirty="0" err="1" smtClean="0"/>
              <a:t>nanoparticle</a:t>
            </a:r>
            <a:r>
              <a:rPr lang="en-US" dirty="0" smtClean="0"/>
              <a:t> form of TiO2 and </a:t>
            </a:r>
            <a:r>
              <a:rPr lang="en-US" dirty="0" err="1" smtClean="0"/>
              <a:t>MgO</a:t>
            </a:r>
            <a:r>
              <a:rPr lang="en-US" dirty="0" smtClean="0"/>
              <a:t>.</a:t>
            </a:r>
            <a:r>
              <a:rPr lang="en-US" sz="4000"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Microencapsulation finishes potential areas</a:t>
            </a:r>
            <a:endParaRPr lang="en-US" dirty="0"/>
          </a:p>
        </p:txBody>
      </p:sp>
      <p:sp>
        <p:nvSpPr>
          <p:cNvPr id="3" name="Content Placeholder 2"/>
          <p:cNvSpPr>
            <a:spLocks noGrp="1"/>
          </p:cNvSpPr>
          <p:nvPr>
            <p:ph idx="1"/>
          </p:nvPr>
        </p:nvSpPr>
        <p:spPr/>
        <p:txBody>
          <a:bodyPr>
            <a:normAutofit/>
          </a:bodyPr>
          <a:lstStyle/>
          <a:p>
            <a:r>
              <a:rPr lang="en-US" dirty="0" smtClean="0"/>
              <a:t>Thermoregulation (PCM)</a:t>
            </a:r>
          </a:p>
          <a:p>
            <a:r>
              <a:rPr lang="en-US" dirty="0" smtClean="0"/>
              <a:t>Aromatherapy, fragrance release</a:t>
            </a:r>
          </a:p>
          <a:p>
            <a:r>
              <a:rPr lang="en-US" dirty="0" err="1" smtClean="0"/>
              <a:t>Deodorising</a:t>
            </a:r>
            <a:r>
              <a:rPr lang="en-US" dirty="0" smtClean="0"/>
              <a:t> finishes, biocides</a:t>
            </a:r>
          </a:p>
          <a:p>
            <a:r>
              <a:rPr lang="en-US" dirty="0" err="1" smtClean="0"/>
              <a:t>Antisoiling</a:t>
            </a:r>
            <a:r>
              <a:rPr lang="en-US" dirty="0" smtClean="0"/>
              <a:t> agents</a:t>
            </a:r>
          </a:p>
          <a:p>
            <a:r>
              <a:rPr lang="en-US" dirty="0" smtClean="0"/>
              <a:t>Insect resisting finishing</a:t>
            </a:r>
          </a:p>
          <a:p>
            <a:r>
              <a:rPr lang="en-US" dirty="0" smtClean="0"/>
              <a:t>UV </a:t>
            </a:r>
            <a:r>
              <a:rPr lang="en-US" dirty="0" err="1" smtClean="0"/>
              <a:t>abosrbers</a:t>
            </a:r>
            <a:r>
              <a:rPr lang="en-US" dirty="0" smtClean="0"/>
              <a:t>, antistatic agents, </a:t>
            </a:r>
          </a:p>
          <a:p>
            <a:r>
              <a:rPr lang="en-US" dirty="0" smtClean="0"/>
              <a:t>FR, water repellants</a:t>
            </a:r>
          </a:p>
          <a:p>
            <a:r>
              <a:rPr lang="en-US" dirty="0" smtClean="0"/>
              <a:t>Cross- linking agents, softeners, chemical protection, etc., etc.,  </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Clay finishing</a:t>
            </a:r>
            <a:endParaRPr lang="en-US" dirty="0"/>
          </a:p>
        </p:txBody>
      </p:sp>
      <p:sp>
        <p:nvSpPr>
          <p:cNvPr id="3" name="Content Placeholder 2"/>
          <p:cNvSpPr>
            <a:spLocks noGrp="1"/>
          </p:cNvSpPr>
          <p:nvPr>
            <p:ph idx="1"/>
          </p:nvPr>
        </p:nvSpPr>
        <p:spPr>
          <a:xfrm>
            <a:off x="457200" y="838200"/>
            <a:ext cx="8229600" cy="5638800"/>
          </a:xfrm>
        </p:spPr>
        <p:txBody>
          <a:bodyPr>
            <a:noAutofit/>
          </a:bodyPr>
          <a:lstStyle/>
          <a:p>
            <a:pPr>
              <a:lnSpc>
                <a:spcPct val="90000"/>
              </a:lnSpc>
            </a:pPr>
            <a:r>
              <a:rPr lang="en-US" sz="2000" dirty="0" smtClean="0"/>
              <a:t>Polymers reinforced with 2-5 wt% of </a:t>
            </a:r>
            <a:r>
              <a:rPr lang="en-US" sz="2000" dirty="0" err="1" smtClean="0"/>
              <a:t>nanoclays</a:t>
            </a:r>
            <a:r>
              <a:rPr lang="en-US" sz="2000" dirty="0" smtClean="0"/>
              <a:t> may exhibit significant improvement in thermal- mechanical properties, flame </a:t>
            </a:r>
            <a:r>
              <a:rPr lang="en-US" sz="2000" dirty="0" err="1" smtClean="0"/>
              <a:t>retardancy</a:t>
            </a:r>
            <a:r>
              <a:rPr lang="en-US" sz="2000" dirty="0" smtClean="0"/>
              <a:t>, barrier properties, dimensional stability, and modified electrical conductivity.</a:t>
            </a:r>
          </a:p>
          <a:p>
            <a:pPr>
              <a:lnSpc>
                <a:spcPct val="90000"/>
              </a:lnSpc>
            </a:pPr>
            <a:r>
              <a:rPr lang="en-US" sz="2000" dirty="0" smtClean="0"/>
              <a:t>An interesting example is seem in nylon-6 </a:t>
            </a:r>
            <a:r>
              <a:rPr lang="en-US" sz="2000" dirty="0" err="1" smtClean="0"/>
              <a:t>nanocomposite</a:t>
            </a:r>
            <a:r>
              <a:rPr lang="en-US" sz="2000" dirty="0" smtClean="0"/>
              <a:t> reinforced with 5 wt % of </a:t>
            </a:r>
            <a:r>
              <a:rPr lang="en-US" sz="2000" dirty="0" err="1" smtClean="0"/>
              <a:t>nanoclay</a:t>
            </a:r>
            <a:r>
              <a:rPr lang="en-US" sz="2000" dirty="0" smtClean="0"/>
              <a:t> resulting in 40% increase in tensile strength, 68% in tensile modulus, 60% in flexural strength, and 126% flexural modulus. The heat distortion temperature increases from 65 0C to 152 0C.</a:t>
            </a:r>
          </a:p>
          <a:p>
            <a:pPr>
              <a:lnSpc>
                <a:spcPct val="90000"/>
              </a:lnSpc>
            </a:pPr>
            <a:r>
              <a:rPr lang="en-US" sz="2000" dirty="0" smtClean="0"/>
              <a:t>Improving the tensile properties and fire performance of polypropylene thermoplastics using functionalized </a:t>
            </a:r>
            <a:r>
              <a:rPr lang="en-US" sz="2000" dirty="0" err="1" smtClean="0"/>
              <a:t>nanoclays</a:t>
            </a:r>
            <a:r>
              <a:rPr lang="en-US" sz="2000" dirty="0" smtClean="0"/>
              <a:t> had received significant research interest, however in the form of fiber, filament or fabric, this polymer had received little or no attention. In general, the literature on flame retardant finishing of textile fabrics using </a:t>
            </a:r>
            <a:r>
              <a:rPr lang="en-US" sz="2000" dirty="0" err="1" smtClean="0"/>
              <a:t>nanoclays</a:t>
            </a:r>
            <a:r>
              <a:rPr lang="en-US" sz="2000" dirty="0" smtClean="0"/>
              <a:t> is not significant.</a:t>
            </a:r>
          </a:p>
          <a:p>
            <a:pPr>
              <a:lnSpc>
                <a:spcPct val="90000"/>
              </a:lnSpc>
            </a:pPr>
            <a:r>
              <a:rPr lang="en-US" sz="2000" dirty="0" err="1" smtClean="0"/>
              <a:t>Montmorillonite</a:t>
            </a:r>
            <a:r>
              <a:rPr lang="en-US" sz="2000" dirty="0" smtClean="0"/>
              <a:t> is one type of clay minerals mainly used in producing </a:t>
            </a:r>
            <a:r>
              <a:rPr lang="en-US" sz="2000" dirty="0" err="1" smtClean="0"/>
              <a:t>nanoclay</a:t>
            </a:r>
            <a:r>
              <a:rPr lang="en-US" sz="2000" dirty="0" smtClean="0"/>
              <a:t>- based finishes.</a:t>
            </a:r>
          </a:p>
          <a:p>
            <a:pPr>
              <a:lnSpc>
                <a:spcPct val="90000"/>
              </a:lnSpc>
            </a:pPr>
            <a:r>
              <a:rPr lang="en-US" sz="2000" dirty="0" smtClean="0"/>
              <a:t>The commercial viability of </a:t>
            </a:r>
            <a:r>
              <a:rPr lang="en-US" sz="2000" dirty="0" err="1" smtClean="0"/>
              <a:t>nanoclays</a:t>
            </a:r>
            <a:r>
              <a:rPr lang="en-US" sz="2000" dirty="0" smtClean="0"/>
              <a:t> is mainly credited to their reduced cost (around US $ 2.25- US $ 3.25 per pound), wider applicability to most synthetic polymers (PP, TPO, PET, PE, PS, polyamide), and performance enhancement produced in end- product.     </a:t>
            </a:r>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Questioning the latest development!- I</a:t>
            </a:r>
            <a:endParaRPr lang="en-US" dirty="0"/>
          </a:p>
        </p:txBody>
      </p:sp>
      <p:sp>
        <p:nvSpPr>
          <p:cNvPr id="3" name="Content Placeholder 2"/>
          <p:cNvSpPr>
            <a:spLocks noGrp="1"/>
          </p:cNvSpPr>
          <p:nvPr>
            <p:ph idx="1"/>
          </p:nvPr>
        </p:nvSpPr>
        <p:spPr/>
        <p:txBody>
          <a:bodyPr/>
          <a:lstStyle/>
          <a:p>
            <a:r>
              <a:rPr lang="en-US" dirty="0" smtClean="0"/>
              <a:t>What should be the latest development!</a:t>
            </a:r>
          </a:p>
          <a:p>
            <a:r>
              <a:rPr lang="en-US" dirty="0" smtClean="0"/>
              <a:t>Should be the development all around the world same!</a:t>
            </a:r>
          </a:p>
          <a:p>
            <a:r>
              <a:rPr lang="en-US" dirty="0" smtClean="0"/>
              <a:t>The principal drivers of research, development and innovation are:</a:t>
            </a:r>
          </a:p>
          <a:p>
            <a:r>
              <a:rPr lang="en-US" dirty="0" smtClean="0"/>
              <a:t>Society, Common people development</a:t>
            </a:r>
          </a:p>
          <a:p>
            <a:r>
              <a:rPr lang="en-US" dirty="0" smtClean="0"/>
              <a:t>Environment</a:t>
            </a:r>
          </a:p>
          <a:p>
            <a:r>
              <a:rPr lang="en-US" dirty="0" smtClean="0"/>
              <a:t>Industry</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a:bodyPr>
          <a:lstStyle/>
          <a:p>
            <a:r>
              <a:rPr lang="en-US" sz="3600" dirty="0" smtClean="0"/>
              <a:t>Questioning the latest development!- II </a:t>
            </a:r>
            <a:endParaRPr lang="en-US" sz="3600" dirty="0"/>
          </a:p>
        </p:txBody>
      </p:sp>
      <p:sp>
        <p:nvSpPr>
          <p:cNvPr id="3" name="Content Placeholder 2"/>
          <p:cNvSpPr>
            <a:spLocks noGrp="1"/>
          </p:cNvSpPr>
          <p:nvPr>
            <p:ph idx="1"/>
          </p:nvPr>
        </p:nvSpPr>
        <p:spPr>
          <a:xfrm>
            <a:off x="457200" y="1066800"/>
            <a:ext cx="8229600" cy="5059363"/>
          </a:xfrm>
        </p:spPr>
        <p:txBody>
          <a:bodyPr/>
          <a:lstStyle/>
          <a:p>
            <a:r>
              <a:rPr lang="en-US" dirty="0" smtClean="0"/>
              <a:t>Local waste utilization</a:t>
            </a:r>
          </a:p>
          <a:p>
            <a:r>
              <a:rPr lang="en-US" dirty="0" smtClean="0"/>
              <a:t>Natural waste utilization</a:t>
            </a:r>
          </a:p>
          <a:p>
            <a:r>
              <a:rPr lang="en-US" dirty="0" smtClean="0"/>
              <a:t>More natural material development</a:t>
            </a:r>
          </a:p>
          <a:p>
            <a:r>
              <a:rPr lang="en-US" dirty="0" smtClean="0"/>
              <a:t>Reduced energy and utility consumption through modified finishing processes. </a:t>
            </a:r>
          </a:p>
          <a:p>
            <a:r>
              <a:rPr lang="en-US" dirty="0" smtClean="0"/>
              <a:t>Existing industrial processing technologies</a:t>
            </a:r>
          </a:p>
          <a:p>
            <a:r>
              <a:rPr lang="en-US" dirty="0" smtClean="0"/>
              <a:t>Industry is more prompt to adopt the development in existing process technology than to replace them.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 </a:t>
            </a:r>
            <a:endParaRPr lang="en-US" dirty="0"/>
          </a:p>
        </p:txBody>
      </p:sp>
      <p:sp>
        <p:nvSpPr>
          <p:cNvPr id="3" name="Content Placeholder 2"/>
          <p:cNvSpPr>
            <a:spLocks noGrp="1"/>
          </p:cNvSpPr>
          <p:nvPr>
            <p:ph idx="1"/>
          </p:nvPr>
        </p:nvSpPr>
        <p:spPr/>
        <p:txBody>
          <a:bodyPr/>
          <a:lstStyle/>
          <a:p>
            <a:r>
              <a:rPr lang="en-US" dirty="0" smtClean="0"/>
              <a:t>Any comments</a:t>
            </a:r>
          </a:p>
          <a:p>
            <a:endParaRPr lang="en-US" dirty="0" smtClean="0"/>
          </a:p>
          <a:p>
            <a:r>
              <a:rPr lang="en-US" dirty="0" smtClean="0"/>
              <a:t>Contact details: </a:t>
            </a:r>
            <a:r>
              <a:rPr lang="en-US" dirty="0" err="1" smtClean="0"/>
              <a:t>Faheem</a:t>
            </a:r>
            <a:r>
              <a:rPr lang="en-US" dirty="0" smtClean="0"/>
              <a:t> </a:t>
            </a:r>
            <a:r>
              <a:rPr lang="en-US" dirty="0" err="1" smtClean="0"/>
              <a:t>Uddin</a:t>
            </a:r>
            <a:r>
              <a:rPr lang="en-US" dirty="0" smtClean="0"/>
              <a:t>, Ph. D, C. Text. FTI </a:t>
            </a:r>
          </a:p>
          <a:p>
            <a:r>
              <a:rPr lang="en-US" dirty="0" smtClean="0"/>
              <a:t>Professor, BUITEMS, Quetta. Pakistan.</a:t>
            </a:r>
          </a:p>
          <a:p>
            <a:r>
              <a:rPr lang="en-US" dirty="0" smtClean="0"/>
              <a:t>Emails. 1. </a:t>
            </a:r>
            <a:r>
              <a:rPr lang="en-US" dirty="0" smtClean="0">
                <a:hlinkClick r:id="rId2"/>
              </a:rPr>
              <a:t>dfudfuca@yahoo.ca</a:t>
            </a:r>
            <a:r>
              <a:rPr lang="en-US" dirty="0" smtClean="0"/>
              <a:t> , </a:t>
            </a:r>
          </a:p>
          <a:p>
            <a:r>
              <a:rPr lang="en-US" dirty="0" smtClean="0"/>
              <a:t>2. </a:t>
            </a:r>
            <a:r>
              <a:rPr lang="en-US" dirty="0" smtClean="0">
                <a:hlinkClick r:id="rId3"/>
              </a:rPr>
              <a:t>Faheem.Uddin@buitms.edu.pk</a:t>
            </a:r>
            <a:r>
              <a:rPr lang="en-US" dirty="0" smtClean="0"/>
              <a:t> </a:t>
            </a:r>
          </a:p>
          <a:p>
            <a:endParaRPr lang="en-US" dirty="0" smtClean="0"/>
          </a:p>
          <a:p>
            <a:r>
              <a:rPr lang="en-US" dirty="0" smtClean="0"/>
              <a:t>THANKS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12775"/>
          </a:xfrm>
        </p:spPr>
        <p:txBody>
          <a:bodyPr>
            <a:normAutofit fontScale="90000"/>
          </a:bodyPr>
          <a:lstStyle/>
          <a:p>
            <a:r>
              <a:rPr lang="en-US" dirty="0" smtClean="0"/>
              <a:t>Aims</a:t>
            </a:r>
            <a:endParaRPr lang="en-US" dirty="0"/>
          </a:p>
        </p:txBody>
      </p:sp>
      <p:sp>
        <p:nvSpPr>
          <p:cNvPr id="3" name="Subtitle 2"/>
          <p:cNvSpPr>
            <a:spLocks noGrp="1"/>
          </p:cNvSpPr>
          <p:nvPr>
            <p:ph type="subTitle" idx="1"/>
          </p:nvPr>
        </p:nvSpPr>
        <p:spPr>
          <a:xfrm>
            <a:off x="1371600" y="1371600"/>
            <a:ext cx="6400800" cy="4572000"/>
          </a:xfrm>
        </p:spPr>
        <p:txBody>
          <a:bodyPr/>
          <a:lstStyle/>
          <a:p>
            <a:pPr>
              <a:buFontTx/>
              <a:buChar char="-"/>
            </a:pPr>
            <a:r>
              <a:rPr lang="en-US" dirty="0" smtClean="0">
                <a:solidFill>
                  <a:schemeClr val="tx1"/>
                </a:solidFill>
              </a:rPr>
              <a:t>An introduction to the recent advancement in textile chemical finishing</a:t>
            </a:r>
          </a:p>
          <a:p>
            <a:pPr>
              <a:buFontTx/>
              <a:buChar char="-"/>
            </a:pPr>
            <a:r>
              <a:rPr lang="en-US" dirty="0" smtClean="0">
                <a:solidFill>
                  <a:schemeClr val="tx1"/>
                </a:solidFill>
              </a:rPr>
              <a:t>Emphasizing the relationship of development with local needs</a:t>
            </a:r>
          </a:p>
          <a:p>
            <a:pPr>
              <a:buFontTx/>
              <a:buChar char="-"/>
            </a:pPr>
            <a:r>
              <a:rPr lang="en-US" dirty="0">
                <a:solidFill>
                  <a:schemeClr val="tx1"/>
                </a:solidFill>
              </a:rPr>
              <a:t> </a:t>
            </a:r>
            <a:r>
              <a:rPr lang="en-US" dirty="0" smtClean="0">
                <a:solidFill>
                  <a:schemeClr val="tx1"/>
                </a:solidFill>
              </a:rPr>
              <a:t>Identifying the areas of interest for the latest development in textile finishing</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Questioning latest development!</a:t>
            </a:r>
            <a:endParaRPr lang="en-US" dirty="0"/>
          </a:p>
        </p:txBody>
      </p:sp>
      <p:sp>
        <p:nvSpPr>
          <p:cNvPr id="3" name="Content Placeholder 2"/>
          <p:cNvSpPr>
            <a:spLocks noGrp="1"/>
          </p:cNvSpPr>
          <p:nvPr>
            <p:ph idx="1"/>
          </p:nvPr>
        </p:nvSpPr>
        <p:spPr/>
        <p:txBody>
          <a:bodyPr/>
          <a:lstStyle/>
          <a:p>
            <a:r>
              <a:rPr lang="en-US" dirty="0" smtClean="0"/>
              <a:t>Few questions in latest development:</a:t>
            </a:r>
          </a:p>
          <a:p>
            <a:r>
              <a:rPr lang="en-US" dirty="0" smtClean="0"/>
              <a:t>What are the latest development in textile finishing?</a:t>
            </a:r>
          </a:p>
          <a:p>
            <a:r>
              <a:rPr lang="en-US" dirty="0" smtClean="0"/>
              <a:t>What should be the latest development in textile finishing?</a:t>
            </a:r>
          </a:p>
          <a:p>
            <a:r>
              <a:rPr lang="en-US" dirty="0" smtClean="0"/>
              <a:t>Should the latest development in textile finishing should be stereotype in all around the world?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Figures in textile finishing development- I</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global market for </a:t>
            </a:r>
            <a:r>
              <a:rPr lang="en-US" dirty="0" err="1" smtClean="0"/>
              <a:t>fibres</a:t>
            </a:r>
            <a:r>
              <a:rPr lang="en-US" dirty="0" smtClean="0"/>
              <a:t> </a:t>
            </a:r>
            <a:r>
              <a:rPr lang="en-US" dirty="0" err="1" smtClean="0"/>
              <a:t>totalled</a:t>
            </a:r>
            <a:r>
              <a:rPr lang="en-US" dirty="0" smtClean="0"/>
              <a:t> 64 million </a:t>
            </a:r>
            <a:r>
              <a:rPr lang="en-US" dirty="0" err="1" smtClean="0"/>
              <a:t>tonnes</a:t>
            </a:r>
            <a:r>
              <a:rPr lang="en-US" dirty="0" smtClean="0"/>
              <a:t> in 2004 (moved up from 60 MT). </a:t>
            </a:r>
          </a:p>
          <a:p>
            <a:r>
              <a:rPr lang="en-US" dirty="0" smtClean="0"/>
              <a:t>Synthetic </a:t>
            </a:r>
            <a:r>
              <a:rPr lang="en-US" dirty="0" err="1" smtClean="0"/>
              <a:t>fibres</a:t>
            </a:r>
            <a:r>
              <a:rPr lang="en-US" dirty="0" smtClean="0"/>
              <a:t> (40 MT), natural </a:t>
            </a:r>
            <a:r>
              <a:rPr lang="en-US" dirty="0" err="1" smtClean="0"/>
              <a:t>fibres</a:t>
            </a:r>
            <a:r>
              <a:rPr lang="en-US" dirty="0" smtClean="0"/>
              <a:t> (24 million </a:t>
            </a:r>
            <a:r>
              <a:rPr lang="en-US" dirty="0" err="1" smtClean="0"/>
              <a:t>tonnes</a:t>
            </a:r>
            <a:r>
              <a:rPr lang="en-US" dirty="0" smtClean="0"/>
              <a:t>). The breakdown is polyester (40%), cotton (36%), polypropylene/other olefins (7%), polyamide (6%), acrylic (4%), regenerated cellulosic </a:t>
            </a:r>
            <a:r>
              <a:rPr lang="en-US" dirty="0" err="1" smtClean="0"/>
              <a:t>fibres</a:t>
            </a:r>
            <a:r>
              <a:rPr lang="en-US" dirty="0" smtClean="0"/>
              <a:t> (4%) and wool (2%).</a:t>
            </a:r>
          </a:p>
          <a:p>
            <a:r>
              <a:rPr lang="en-US" dirty="0" smtClean="0"/>
              <a:t>Main end-uses- apparel (65%), household textiles (18%) and technical textiles (17%)…….. (I. </a:t>
            </a:r>
            <a:r>
              <a:rPr lang="en-US" dirty="0" err="1" smtClean="0"/>
              <a:t>Holme</a:t>
            </a:r>
            <a:r>
              <a:rPr lang="en-US" dirty="0" smtClean="0"/>
              <a:t>)</a:t>
            </a:r>
          </a:p>
          <a:p>
            <a:r>
              <a:rPr lang="en-US" dirty="0" smtClean="0"/>
              <a:t>World population and rising middle class demands more fibers and more value through finishing. </a:t>
            </a:r>
          </a:p>
          <a:p>
            <a:r>
              <a:rPr lang="en-US" dirty="0" smtClean="0"/>
              <a:t>By 2009, the production of non- woven in Greater Europe  reduces 6.3% to 1.6 MT.    </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Figures in textile finishing development- II</a:t>
            </a:r>
            <a:endParaRPr lang="en-US" dirty="0"/>
          </a:p>
        </p:txBody>
      </p:sp>
      <p:sp>
        <p:nvSpPr>
          <p:cNvPr id="3" name="Content Placeholder 2"/>
          <p:cNvSpPr>
            <a:spLocks noGrp="1"/>
          </p:cNvSpPr>
          <p:nvPr>
            <p:ph idx="1"/>
          </p:nvPr>
        </p:nvSpPr>
        <p:spPr/>
        <p:txBody>
          <a:bodyPr>
            <a:normAutofit/>
          </a:bodyPr>
          <a:lstStyle/>
          <a:p>
            <a:r>
              <a:rPr lang="en-US" dirty="0" smtClean="0"/>
              <a:t>Softly the textile chemical auxiliaries sold are assumed to be 1/10</a:t>
            </a:r>
            <a:r>
              <a:rPr lang="en-US" baseline="30000" dirty="0" smtClean="0"/>
              <a:t>th</a:t>
            </a:r>
            <a:r>
              <a:rPr lang="en-US" dirty="0" smtClean="0"/>
              <a:t> of global fiber production in one year, that stands to 6.4 MT.</a:t>
            </a:r>
          </a:p>
          <a:p>
            <a:r>
              <a:rPr lang="en-US" dirty="0" smtClean="0"/>
              <a:t>Distribution to textile chemical auxiliaries: Finishing- 40%, Dyeing and printing- 20%, Pre-</a:t>
            </a:r>
            <a:r>
              <a:rPr lang="en-US" dirty="0" err="1" smtClean="0"/>
              <a:t>treatement</a:t>
            </a:r>
            <a:r>
              <a:rPr lang="en-US" dirty="0" smtClean="0"/>
              <a:t>- 17%, Weaving- 14%, Spinning-9%.</a:t>
            </a:r>
          </a:p>
          <a:p>
            <a:r>
              <a:rPr lang="en-US" dirty="0" smtClean="0"/>
              <a:t>In special finishing, the major finishing products areas (by value) are softeners-20%, Repellant types- 15.2, Flame </a:t>
            </a:r>
            <a:r>
              <a:rPr lang="en-US" dirty="0" err="1" smtClean="0"/>
              <a:t>retardatns</a:t>
            </a:r>
            <a:r>
              <a:rPr lang="en-US" dirty="0" smtClean="0"/>
              <a:t>- 13.9, Durable press- 7.9%. ………(Schindler and Hauser)</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beauty of textile materials and finishing</a:t>
            </a:r>
            <a:endParaRPr lang="en-US" dirty="0"/>
          </a:p>
        </p:txBody>
      </p:sp>
      <p:sp>
        <p:nvSpPr>
          <p:cNvPr id="3" name="Content Placeholder 2"/>
          <p:cNvSpPr>
            <a:spLocks noGrp="1"/>
          </p:cNvSpPr>
          <p:nvPr>
            <p:ph idx="1"/>
          </p:nvPr>
        </p:nvSpPr>
        <p:spPr/>
        <p:txBody>
          <a:bodyPr>
            <a:normAutofit/>
          </a:bodyPr>
          <a:lstStyle/>
          <a:p>
            <a:r>
              <a:rPr lang="en-US" dirty="0" smtClean="0"/>
              <a:t>The accelerated expansion in the utilization textiles materials is coming from the fascinated combination of properties offered:</a:t>
            </a:r>
          </a:p>
          <a:p>
            <a:r>
              <a:rPr lang="en-US" dirty="0" smtClean="0"/>
              <a:t>Strength, softness, permeability, opacity, pliability, light weight, formability, modifiable.</a:t>
            </a:r>
          </a:p>
          <a:p>
            <a:r>
              <a:rPr lang="en-US" dirty="0" smtClean="0"/>
              <a:t>All these together are not present in metals, plastic, paper, wood, concrete etc.</a:t>
            </a:r>
          </a:p>
          <a:p>
            <a:r>
              <a:rPr lang="en-US" dirty="0" smtClean="0"/>
              <a:t>Textile finishing provides extensive opportunities to modify a given textile for a desired application.  </a:t>
            </a:r>
          </a:p>
          <a:p>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96962"/>
          </a:xfrm>
        </p:spPr>
        <p:txBody>
          <a:bodyPr>
            <a:normAutofit fontScale="90000"/>
          </a:bodyPr>
          <a:lstStyle/>
          <a:p>
            <a:r>
              <a:rPr lang="en-US" dirty="0" smtClean="0"/>
              <a:t>The chain of development in textile finishing…..I</a:t>
            </a:r>
            <a:endParaRPr lang="en-US" dirty="0"/>
          </a:p>
        </p:txBody>
      </p:sp>
      <p:sp>
        <p:nvSpPr>
          <p:cNvPr id="5" name="Content Placeholder 4"/>
          <p:cNvSpPr>
            <a:spLocks noGrp="1"/>
          </p:cNvSpPr>
          <p:nvPr>
            <p:ph idx="1"/>
          </p:nvPr>
        </p:nvSpPr>
        <p:spPr>
          <a:xfrm>
            <a:off x="457200" y="1219200"/>
            <a:ext cx="8229600" cy="51816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6" name="Picture 7" descr="cotton"/>
          <p:cNvPicPr>
            <a:picLocks noChangeAspect="1" noChangeArrowheads="1"/>
          </p:cNvPicPr>
          <p:nvPr/>
        </p:nvPicPr>
        <p:blipFill>
          <a:blip r:embed="rId2" cstate="print"/>
          <a:srcRect/>
          <a:stretch>
            <a:fillRect/>
          </a:stretch>
        </p:blipFill>
        <p:spPr bwMode="auto">
          <a:xfrm>
            <a:off x="609600" y="1371600"/>
            <a:ext cx="5181600" cy="3962400"/>
          </a:xfrm>
          <a:prstGeom prst="rect">
            <a:avLst/>
          </a:prstGeom>
          <a:noFill/>
        </p:spPr>
      </p:pic>
      <p:pic>
        <p:nvPicPr>
          <p:cNvPr id="7" name="Picture 5" descr="cotton-boll"/>
          <p:cNvPicPr>
            <a:picLocks noChangeAspect="1" noChangeArrowheads="1"/>
          </p:cNvPicPr>
          <p:nvPr/>
        </p:nvPicPr>
        <p:blipFill>
          <a:blip r:embed="rId3" cstate="print"/>
          <a:srcRect/>
          <a:stretch>
            <a:fillRect/>
          </a:stretch>
        </p:blipFill>
        <p:spPr bwMode="auto">
          <a:xfrm>
            <a:off x="6019800" y="2743200"/>
            <a:ext cx="2390775" cy="2590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The chain of development in textile finishing…..II</a:t>
            </a:r>
            <a:endParaRPr lang="en-US" dirty="0"/>
          </a:p>
        </p:txBody>
      </p:sp>
      <p:sp>
        <p:nvSpPr>
          <p:cNvPr id="3" name="Content Placeholder 2"/>
          <p:cNvSpPr>
            <a:spLocks noGrp="1"/>
          </p:cNvSpPr>
          <p:nvPr>
            <p:ph idx="1"/>
          </p:nvPr>
        </p:nvSpPr>
        <p:spPr>
          <a:xfrm>
            <a:off x="457200" y="1600200"/>
            <a:ext cx="8229600" cy="487680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pic>
        <p:nvPicPr>
          <p:cNvPr id="4" name="Picture 7" descr="Fabric - Buttons - Pants">
            <a:hlinkClick r:id="rId2"/>
          </p:cNvPr>
          <p:cNvPicPr>
            <a:picLocks noChangeAspect="1" noChangeArrowheads="1"/>
          </p:cNvPicPr>
          <p:nvPr/>
        </p:nvPicPr>
        <p:blipFill>
          <a:blip r:embed="rId3" cstate="print"/>
          <a:srcRect/>
          <a:stretch>
            <a:fillRect/>
          </a:stretch>
        </p:blipFill>
        <p:spPr>
          <a:xfrm>
            <a:off x="838200" y="1219200"/>
            <a:ext cx="6477000" cy="2743200"/>
          </a:xfrm>
          <a:prstGeom prst="rect">
            <a:avLst/>
          </a:prstGeom>
          <a:noFill/>
          <a:ln/>
        </p:spPr>
      </p:pic>
      <p:pic>
        <p:nvPicPr>
          <p:cNvPr id="5" name="Picture 4" descr="smart_clothes"/>
          <p:cNvPicPr>
            <a:picLocks noChangeAspect="1" noChangeArrowheads="1"/>
          </p:cNvPicPr>
          <p:nvPr/>
        </p:nvPicPr>
        <p:blipFill>
          <a:blip r:embed="rId4" cstate="print"/>
          <a:srcRect/>
          <a:stretch>
            <a:fillRect/>
          </a:stretch>
        </p:blipFill>
        <p:spPr>
          <a:xfrm>
            <a:off x="685800" y="4114800"/>
            <a:ext cx="2514600" cy="2514600"/>
          </a:xfrm>
          <a:prstGeom prst="rect">
            <a:avLst/>
          </a:prstGeom>
          <a:noFill/>
          <a:ln/>
        </p:spPr>
      </p:pic>
      <p:pic>
        <p:nvPicPr>
          <p:cNvPr id="6" name="Picture 5" descr="smart_textile_design_glove_2"/>
          <p:cNvPicPr>
            <a:picLocks noChangeAspect="1" noChangeArrowheads="1"/>
          </p:cNvPicPr>
          <p:nvPr/>
        </p:nvPicPr>
        <p:blipFill>
          <a:blip r:embed="rId5" cstate="print"/>
          <a:srcRect/>
          <a:stretch>
            <a:fillRect/>
          </a:stretch>
        </p:blipFill>
        <p:spPr>
          <a:xfrm>
            <a:off x="4114800" y="3962400"/>
            <a:ext cx="3200400" cy="2895600"/>
          </a:xfrm>
          <a:prstGeom prst="rect">
            <a:avLst/>
          </a:prstGeom>
          <a:noFill/>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294</TotalTime>
  <Words>1943</Words>
  <Application>Microsoft Office PowerPoint</Application>
  <PresentationFormat>On-screen Show (4:3)</PresentationFormat>
  <Paragraphs>159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Latest development in textile finishing</vt:lpstr>
      <vt:lpstr>What to talk in this presentation </vt:lpstr>
      <vt:lpstr>Aims</vt:lpstr>
      <vt:lpstr>Questioning latest development!</vt:lpstr>
      <vt:lpstr>Figures in textile finishing development- I</vt:lpstr>
      <vt:lpstr>Figures in textile finishing development- II</vt:lpstr>
      <vt:lpstr>The beauty of textile materials and finishing</vt:lpstr>
      <vt:lpstr>The chain of development in textile finishing…..I</vt:lpstr>
      <vt:lpstr>The chain of development in textile finishing…..II</vt:lpstr>
      <vt:lpstr>The chain of development in textile finishing…..III</vt:lpstr>
      <vt:lpstr>Recent subjects in textile finishing</vt:lpstr>
      <vt:lpstr>Drivers in the development- I</vt:lpstr>
      <vt:lpstr>Drivers in the development- II</vt:lpstr>
      <vt:lpstr>Development ----III</vt:lpstr>
      <vt:lpstr>Slide 15</vt:lpstr>
      <vt:lpstr>Drivers in the development- IV</vt:lpstr>
      <vt:lpstr>Medical and non- woven</vt:lpstr>
      <vt:lpstr>Drivers in the development- V</vt:lpstr>
      <vt:lpstr>Textile Nanofinishing- I</vt:lpstr>
      <vt:lpstr>Textile Nanofinishing- II</vt:lpstr>
      <vt:lpstr>Textile Nanofinishing- III</vt:lpstr>
      <vt:lpstr>Microencapsulation finishes potential areas</vt:lpstr>
      <vt:lpstr>Clay finishing</vt:lpstr>
      <vt:lpstr>Questioning the latest development!- I</vt:lpstr>
      <vt:lpstr>Questioning the latest development!- II </vt:lpstr>
      <vt:lpstr>The end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Latest development in textile finishing</dc:title>
  <dc:creator>C</dc:creator>
  <cp:lastModifiedBy>C</cp:lastModifiedBy>
  <cp:revision>82</cp:revision>
  <dcterms:created xsi:type="dcterms:W3CDTF">2010-08-27T12:23:54Z</dcterms:created>
  <dcterms:modified xsi:type="dcterms:W3CDTF">2011-03-29T08:46:56Z</dcterms:modified>
</cp:coreProperties>
</file>