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5486400"/>
  <p:notesSz cx="6877050" cy="9163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2" y="-90"/>
      </p:cViewPr>
      <p:guideLst>
        <p:guide orient="horz" pos="1728"/>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PhD\Thesis%20-%20Sep%2020,201\Thesis%20-%20Final%20working%20for%20defence\4.%20Indicator%20-%20with%20source%20nam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plotArea>
      <c:layout/>
      <c:barChart>
        <c:barDir val="col"/>
        <c:grouping val="clustered"/>
        <c:ser>
          <c:idx val="0"/>
          <c:order val="0"/>
          <c:tx>
            <c:strRef>
              <c:f>Sheet3!$C$1</c:f>
              <c:strCache>
                <c:ptCount val="1"/>
                <c:pt idx="0">
                  <c:v>Firm Supply (MW)</c:v>
                </c:pt>
              </c:strCache>
            </c:strRef>
          </c:tx>
          <c:cat>
            <c:strRef>
              <c:f>Sheet3!$B$2:$B$12</c:f>
              <c:strCache>
                <c:ptCount val="11"/>
                <c:pt idx="0">
                  <c:v>1999-2000</c:v>
                </c:pt>
                <c:pt idx="1">
                  <c:v>2000-2001</c:v>
                </c:pt>
                <c:pt idx="2">
                  <c:v>2001-2002</c:v>
                </c:pt>
                <c:pt idx="3">
                  <c:v>2002-2003</c:v>
                </c:pt>
                <c:pt idx="4">
                  <c:v>2003-2004</c:v>
                </c:pt>
                <c:pt idx="5">
                  <c:v>2004-2005</c:v>
                </c:pt>
                <c:pt idx="6">
                  <c:v>2005-2006</c:v>
                </c:pt>
                <c:pt idx="7">
                  <c:v>2006-2007</c:v>
                </c:pt>
                <c:pt idx="8">
                  <c:v>2007-2008</c:v>
                </c:pt>
                <c:pt idx="9">
                  <c:v>2008-2009</c:v>
                </c:pt>
                <c:pt idx="10">
                  <c:v>2009-2010</c:v>
                </c:pt>
              </c:strCache>
            </c:strRef>
          </c:cat>
          <c:val>
            <c:numRef>
              <c:f>Sheet3!$C$2:$C$12</c:f>
              <c:numCache>
                <c:formatCode>General</c:formatCode>
                <c:ptCount val="11"/>
                <c:pt idx="0">
                  <c:v>13445</c:v>
                </c:pt>
                <c:pt idx="1">
                  <c:v>13716</c:v>
                </c:pt>
                <c:pt idx="2">
                  <c:v>13693</c:v>
                </c:pt>
                <c:pt idx="3">
                  <c:v>14336</c:v>
                </c:pt>
                <c:pt idx="4">
                  <c:v>15046</c:v>
                </c:pt>
                <c:pt idx="5">
                  <c:v>15082</c:v>
                </c:pt>
                <c:pt idx="6">
                  <c:v>15072</c:v>
                </c:pt>
                <c:pt idx="7">
                  <c:v>15091</c:v>
                </c:pt>
                <c:pt idx="8">
                  <c:v>15055</c:v>
                </c:pt>
                <c:pt idx="9">
                  <c:v>15055</c:v>
                </c:pt>
                <c:pt idx="10">
                  <c:v>15055</c:v>
                </c:pt>
              </c:numCache>
            </c:numRef>
          </c:val>
        </c:ser>
        <c:ser>
          <c:idx val="1"/>
          <c:order val="1"/>
          <c:tx>
            <c:strRef>
              <c:f>Sheet3!$D$1</c:f>
              <c:strCache>
                <c:ptCount val="1"/>
                <c:pt idx="0">
                  <c:v>Peak Demand (MW)</c:v>
                </c:pt>
              </c:strCache>
            </c:strRef>
          </c:tx>
          <c:cat>
            <c:strRef>
              <c:f>Sheet3!$B$2:$B$12</c:f>
              <c:strCache>
                <c:ptCount val="11"/>
                <c:pt idx="0">
                  <c:v>1999-2000</c:v>
                </c:pt>
                <c:pt idx="1">
                  <c:v>2000-2001</c:v>
                </c:pt>
                <c:pt idx="2">
                  <c:v>2001-2002</c:v>
                </c:pt>
                <c:pt idx="3">
                  <c:v>2002-2003</c:v>
                </c:pt>
                <c:pt idx="4">
                  <c:v>2003-2004</c:v>
                </c:pt>
                <c:pt idx="5">
                  <c:v>2004-2005</c:v>
                </c:pt>
                <c:pt idx="6">
                  <c:v>2005-2006</c:v>
                </c:pt>
                <c:pt idx="7">
                  <c:v>2006-2007</c:v>
                </c:pt>
                <c:pt idx="8">
                  <c:v>2007-2008</c:v>
                </c:pt>
                <c:pt idx="9">
                  <c:v>2008-2009</c:v>
                </c:pt>
                <c:pt idx="10">
                  <c:v>2009-2010</c:v>
                </c:pt>
              </c:strCache>
            </c:strRef>
          </c:cat>
          <c:val>
            <c:numRef>
              <c:f>Sheet3!$D$2:$D$12</c:f>
              <c:numCache>
                <c:formatCode>General</c:formatCode>
                <c:ptCount val="11"/>
                <c:pt idx="0">
                  <c:v>11296</c:v>
                </c:pt>
                <c:pt idx="1">
                  <c:v>11852</c:v>
                </c:pt>
                <c:pt idx="2">
                  <c:v>12443</c:v>
                </c:pt>
                <c:pt idx="3">
                  <c:v>13071</c:v>
                </c:pt>
                <c:pt idx="4">
                  <c:v>13831</c:v>
                </c:pt>
                <c:pt idx="5">
                  <c:v>14642</c:v>
                </c:pt>
                <c:pt idx="6">
                  <c:v>15483</c:v>
                </c:pt>
                <c:pt idx="7">
                  <c:v>16548</c:v>
                </c:pt>
                <c:pt idx="8">
                  <c:v>17689</c:v>
                </c:pt>
                <c:pt idx="9">
                  <c:v>19080</c:v>
                </c:pt>
                <c:pt idx="10">
                  <c:v>20584</c:v>
                </c:pt>
              </c:numCache>
            </c:numRef>
          </c:val>
        </c:ser>
        <c:gapWidth val="75"/>
        <c:overlap val="-25"/>
        <c:axId val="62591360"/>
        <c:axId val="62592896"/>
      </c:barChart>
      <c:catAx>
        <c:axId val="62591360"/>
        <c:scaling>
          <c:orientation val="minMax"/>
        </c:scaling>
        <c:axPos val="b"/>
        <c:majorTickMark val="none"/>
        <c:tickLblPos val="nextTo"/>
        <c:crossAx val="62592896"/>
        <c:crosses val="autoZero"/>
        <c:auto val="1"/>
        <c:lblAlgn val="ctr"/>
        <c:lblOffset val="100"/>
      </c:catAx>
      <c:valAx>
        <c:axId val="62592896"/>
        <c:scaling>
          <c:orientation val="minMax"/>
        </c:scaling>
        <c:axPos val="l"/>
        <c:majorGridlines/>
        <c:numFmt formatCode="General" sourceLinked="1"/>
        <c:majorTickMark val="none"/>
        <c:tickLblPos val="nextTo"/>
        <c:spPr>
          <a:ln w="9525">
            <a:noFill/>
          </a:ln>
        </c:spPr>
        <c:crossAx val="62591360"/>
        <c:crosses val="autoZero"/>
        <c:crossBetween val="between"/>
      </c:valAx>
    </c:plotArea>
    <c:legend>
      <c:legendPos val="b"/>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Interest Rate %</c:v>
                </c:pt>
              </c:strCache>
            </c:strRef>
          </c:tx>
          <c:dLbls>
            <c:showVal val="1"/>
          </c:dLbls>
          <c:cat>
            <c:strRef>
              <c:f>Sheet1!$A$2:$A$5</c:f>
              <c:strCache>
                <c:ptCount val="4"/>
                <c:pt idx="0">
                  <c:v>Pakistan</c:v>
                </c:pt>
                <c:pt idx="1">
                  <c:v>Bangladesh</c:v>
                </c:pt>
                <c:pt idx="2">
                  <c:v>China</c:v>
                </c:pt>
                <c:pt idx="3">
                  <c:v>India</c:v>
                </c:pt>
              </c:strCache>
            </c:strRef>
          </c:cat>
          <c:val>
            <c:numRef>
              <c:f>Sheet1!$B$2:$B$5</c:f>
              <c:numCache>
                <c:formatCode>0%</c:formatCode>
                <c:ptCount val="4"/>
                <c:pt idx="0">
                  <c:v>0.14000000000000001</c:v>
                </c:pt>
                <c:pt idx="1">
                  <c:v>0.11</c:v>
                </c:pt>
                <c:pt idx="2" formatCode="0.00%">
                  <c:v>5.6899999999999999E-2</c:v>
                </c:pt>
                <c:pt idx="3" formatCode="0.00%">
                  <c:v>5.2500000000000012E-2</c:v>
                </c:pt>
              </c:numCache>
            </c:numRef>
          </c:val>
        </c:ser>
        <c:dLbls>
          <c:showVal val="1"/>
        </c:dLbls>
        <c:gapWidth val="75"/>
        <c:axId val="87982464"/>
        <c:axId val="87984000"/>
      </c:barChart>
      <c:catAx>
        <c:axId val="87982464"/>
        <c:scaling>
          <c:orientation val="minMax"/>
        </c:scaling>
        <c:axPos val="b"/>
        <c:majorTickMark val="none"/>
        <c:tickLblPos val="nextTo"/>
        <c:crossAx val="87984000"/>
        <c:crosses val="autoZero"/>
        <c:auto val="1"/>
        <c:lblAlgn val="ctr"/>
        <c:lblOffset val="100"/>
      </c:catAx>
      <c:valAx>
        <c:axId val="87984000"/>
        <c:scaling>
          <c:orientation val="minMax"/>
        </c:scaling>
        <c:axPos val="l"/>
        <c:numFmt formatCode="0%" sourceLinked="1"/>
        <c:majorTickMark val="none"/>
        <c:tickLblPos val="nextTo"/>
        <c:crossAx val="87982464"/>
        <c:crosses val="autoZero"/>
        <c:crossBetween val="between"/>
      </c:valAx>
    </c:plotArea>
    <c:plotVisOnly val="1"/>
  </c:chart>
  <c:txPr>
    <a:bodyPr/>
    <a:lstStyle/>
    <a:p>
      <a:pPr>
        <a:defRPr sz="20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Duty Drawback rates</c:v>
                </c:pt>
              </c:strCache>
            </c:strRef>
          </c:tx>
          <c:dLbls>
            <c:showVal val="1"/>
          </c:dLbls>
          <c:cat>
            <c:strRef>
              <c:f>Sheet1!$A$2:$A$4</c:f>
              <c:strCache>
                <c:ptCount val="3"/>
                <c:pt idx="0">
                  <c:v>Pakistan</c:v>
                </c:pt>
                <c:pt idx="1">
                  <c:v>China</c:v>
                </c:pt>
                <c:pt idx="2">
                  <c:v>India</c:v>
                </c:pt>
              </c:strCache>
            </c:strRef>
          </c:cat>
          <c:val>
            <c:numRef>
              <c:f>Sheet1!$B$2:$B$4</c:f>
              <c:numCache>
                <c:formatCode>0%</c:formatCode>
                <c:ptCount val="3"/>
                <c:pt idx="0">
                  <c:v>3.0000000000000002E-2</c:v>
                </c:pt>
                <c:pt idx="1">
                  <c:v>0.11</c:v>
                </c:pt>
                <c:pt idx="2" formatCode="0.00%">
                  <c:v>0.125</c:v>
                </c:pt>
              </c:numCache>
            </c:numRef>
          </c:val>
        </c:ser>
        <c:dLbls>
          <c:showVal val="1"/>
        </c:dLbls>
        <c:overlap val="-25"/>
        <c:axId val="87913984"/>
        <c:axId val="87915520"/>
      </c:barChart>
      <c:catAx>
        <c:axId val="87913984"/>
        <c:scaling>
          <c:orientation val="minMax"/>
        </c:scaling>
        <c:axPos val="b"/>
        <c:majorTickMark val="none"/>
        <c:tickLblPos val="nextTo"/>
        <c:crossAx val="87915520"/>
        <c:crosses val="autoZero"/>
        <c:auto val="1"/>
        <c:lblAlgn val="ctr"/>
        <c:lblOffset val="100"/>
      </c:catAx>
      <c:valAx>
        <c:axId val="87915520"/>
        <c:scaling>
          <c:orientation val="minMax"/>
        </c:scaling>
        <c:delete val="1"/>
        <c:axPos val="l"/>
        <c:numFmt formatCode="0%" sourceLinked="1"/>
        <c:majorTickMark val="none"/>
        <c:tickLblPos val="nextTo"/>
        <c:crossAx val="87913984"/>
        <c:crosses val="autoZero"/>
        <c:crossBetween val="between"/>
      </c:valAx>
    </c:plotArea>
    <c:plotVisOnly val="1"/>
  </c:chart>
  <c:txPr>
    <a:bodyPr/>
    <a:lstStyle/>
    <a:p>
      <a:pPr>
        <a:defRPr sz="16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Sheet1!$B$1</c:f>
              <c:strCache>
                <c:ptCount val="1"/>
                <c:pt idx="0">
                  <c:v>Foregin Direct Investment (US$Billion)</c:v>
                </c:pt>
              </c:strCache>
            </c:strRef>
          </c:tx>
          <c:marker>
            <c:symbol val="none"/>
          </c:marker>
          <c:cat>
            <c:strRef>
              <c:f>Sheet1!$A$2:$A$7</c:f>
              <c:strCache>
                <c:ptCount val="6"/>
                <c:pt idx="0">
                  <c:v>FY05</c:v>
                </c:pt>
                <c:pt idx="1">
                  <c:v>FY06</c:v>
                </c:pt>
                <c:pt idx="2">
                  <c:v>FY07</c:v>
                </c:pt>
                <c:pt idx="3">
                  <c:v>FY08</c:v>
                </c:pt>
                <c:pt idx="4">
                  <c:v>FY09</c:v>
                </c:pt>
                <c:pt idx="5">
                  <c:v>FY10</c:v>
                </c:pt>
              </c:strCache>
            </c:strRef>
          </c:cat>
          <c:val>
            <c:numRef>
              <c:f>Sheet1!$B$2:$B$7</c:f>
              <c:numCache>
                <c:formatCode>General</c:formatCode>
                <c:ptCount val="6"/>
                <c:pt idx="0">
                  <c:v>1524</c:v>
                </c:pt>
                <c:pt idx="1">
                  <c:v>3521</c:v>
                </c:pt>
                <c:pt idx="2">
                  <c:v>5139.6000000000004</c:v>
                </c:pt>
                <c:pt idx="3">
                  <c:v>5409.8</c:v>
                </c:pt>
                <c:pt idx="4">
                  <c:v>3719.8</c:v>
                </c:pt>
                <c:pt idx="5">
                  <c:v>2030.7</c:v>
                </c:pt>
              </c:numCache>
            </c:numRef>
          </c:val>
        </c:ser>
        <c:marker val="1"/>
        <c:axId val="88169088"/>
        <c:axId val="88199936"/>
      </c:lineChart>
      <c:catAx>
        <c:axId val="88169088"/>
        <c:scaling>
          <c:orientation val="minMax"/>
        </c:scaling>
        <c:axPos val="b"/>
        <c:title>
          <c:tx>
            <c:rich>
              <a:bodyPr/>
              <a:lstStyle/>
              <a:p>
                <a:pPr>
                  <a:defRPr/>
                </a:pPr>
                <a:r>
                  <a:rPr lang="en-US"/>
                  <a:t>YEARS</a:t>
                </a:r>
              </a:p>
            </c:rich>
          </c:tx>
        </c:title>
        <c:numFmt formatCode="General" sourceLinked="1"/>
        <c:majorTickMark val="none"/>
        <c:tickLblPos val="nextTo"/>
        <c:crossAx val="88199936"/>
        <c:crosses val="autoZero"/>
        <c:auto val="1"/>
        <c:lblAlgn val="ctr"/>
        <c:lblOffset val="100"/>
      </c:catAx>
      <c:valAx>
        <c:axId val="88199936"/>
        <c:scaling>
          <c:orientation val="minMax"/>
        </c:scaling>
        <c:axPos val="l"/>
        <c:majorGridlines/>
        <c:title>
          <c:tx>
            <c:rich>
              <a:bodyPr/>
              <a:lstStyle/>
              <a:p>
                <a:pPr>
                  <a:defRPr/>
                </a:pPr>
                <a:r>
                  <a:rPr lang="en-US"/>
                  <a:t>Billion US$</a:t>
                </a:r>
              </a:p>
            </c:rich>
          </c:tx>
        </c:title>
        <c:numFmt formatCode="General" sourceLinked="1"/>
        <c:tickLblPos val="nextTo"/>
        <c:crossAx val="88169088"/>
        <c:crosses val="autoZero"/>
        <c:crossBetween val="between"/>
      </c:valAx>
    </c:plotArea>
    <c:plotVisOnly val="1"/>
    <c:dispBlanksAs val="gap"/>
  </c:chart>
  <c:txPr>
    <a:bodyPr/>
    <a:lstStyle/>
    <a:p>
      <a:pPr>
        <a:defRPr sz="200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Sheet1!$B$1</c:f>
              <c:strCache>
                <c:ptCount val="1"/>
                <c:pt idx="0">
                  <c:v>Export (US $ Million)</c:v>
                </c:pt>
              </c:strCache>
            </c:strRef>
          </c:tx>
          <c:marker>
            <c:symbol val="none"/>
          </c:marker>
          <c:cat>
            <c:strRef>
              <c:f>Sheet1!$A$2:$A$7</c:f>
              <c:strCache>
                <c:ptCount val="6"/>
                <c:pt idx="0">
                  <c:v>FY05</c:v>
                </c:pt>
                <c:pt idx="1">
                  <c:v>FY06</c:v>
                </c:pt>
                <c:pt idx="2">
                  <c:v>FY07</c:v>
                </c:pt>
                <c:pt idx="3">
                  <c:v>FY08</c:v>
                </c:pt>
                <c:pt idx="4">
                  <c:v>FY09</c:v>
                </c:pt>
                <c:pt idx="5">
                  <c:v>FY10</c:v>
                </c:pt>
              </c:strCache>
            </c:strRef>
          </c:cat>
          <c:val>
            <c:numRef>
              <c:f>Sheet1!$B$2:$B$7</c:f>
              <c:numCache>
                <c:formatCode>General</c:formatCode>
                <c:ptCount val="6"/>
                <c:pt idx="0">
                  <c:v>1088</c:v>
                </c:pt>
                <c:pt idx="1">
                  <c:v>1310</c:v>
                </c:pt>
                <c:pt idx="2">
                  <c:v>1385</c:v>
                </c:pt>
                <c:pt idx="3">
                  <c:v>1592</c:v>
                </c:pt>
                <c:pt idx="4">
                  <c:v>1230</c:v>
                </c:pt>
                <c:pt idx="5">
                  <c:v>1269</c:v>
                </c:pt>
              </c:numCache>
            </c:numRef>
          </c:val>
        </c:ser>
        <c:marker val="1"/>
        <c:axId val="88421888"/>
        <c:axId val="88423808"/>
      </c:lineChart>
      <c:catAx>
        <c:axId val="88421888"/>
        <c:scaling>
          <c:orientation val="minMax"/>
        </c:scaling>
        <c:axPos val="b"/>
        <c:title>
          <c:tx>
            <c:rich>
              <a:bodyPr/>
              <a:lstStyle/>
              <a:p>
                <a:pPr>
                  <a:defRPr/>
                </a:pPr>
                <a:r>
                  <a:rPr lang="en-US"/>
                  <a:t>YEARS</a:t>
                </a:r>
              </a:p>
            </c:rich>
          </c:tx>
        </c:title>
        <c:numFmt formatCode="General" sourceLinked="1"/>
        <c:majorTickMark val="none"/>
        <c:tickLblPos val="nextTo"/>
        <c:crossAx val="88423808"/>
        <c:crosses val="autoZero"/>
        <c:auto val="1"/>
        <c:lblAlgn val="ctr"/>
        <c:lblOffset val="100"/>
      </c:catAx>
      <c:valAx>
        <c:axId val="88423808"/>
        <c:scaling>
          <c:orientation val="minMax"/>
        </c:scaling>
        <c:axPos val="l"/>
        <c:majorGridlines/>
        <c:title>
          <c:tx>
            <c:rich>
              <a:bodyPr/>
              <a:lstStyle/>
              <a:p>
                <a:pPr>
                  <a:defRPr/>
                </a:pPr>
                <a:r>
                  <a:rPr lang="en-US"/>
                  <a:t>Million US $</a:t>
                </a:r>
              </a:p>
            </c:rich>
          </c:tx>
        </c:title>
        <c:numFmt formatCode="General" sourceLinked="1"/>
        <c:tickLblPos val="nextTo"/>
        <c:crossAx val="88421888"/>
        <c:crosses val="autoZero"/>
        <c:crossBetween val="between"/>
      </c:valAx>
    </c:plotArea>
    <c:plotVisOnly val="1"/>
    <c:dispBlanksAs val="gap"/>
  </c:chart>
  <c:txPr>
    <a:bodyPr/>
    <a:lstStyle/>
    <a:p>
      <a:pPr>
        <a:defRPr sz="1800"/>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5725" y="0"/>
            <a:ext cx="2979738" cy="458788"/>
          </a:xfrm>
          <a:prstGeom prst="rect">
            <a:avLst/>
          </a:prstGeom>
        </p:spPr>
        <p:txBody>
          <a:bodyPr vert="horz" lIns="91440" tIns="45720" rIns="91440" bIns="45720" rtlCol="0"/>
          <a:lstStyle>
            <a:lvl1pPr algn="r">
              <a:defRPr sz="1200"/>
            </a:lvl1pPr>
          </a:lstStyle>
          <a:p>
            <a:fld id="{C9E98096-3A9A-4C31-A0EA-13DE88D3095C}" type="datetimeFigureOut">
              <a:rPr lang="en-US" smtClean="0"/>
              <a:t>3/28/2011</a:t>
            </a:fld>
            <a:endParaRPr lang="en-US"/>
          </a:p>
        </p:txBody>
      </p:sp>
      <p:sp>
        <p:nvSpPr>
          <p:cNvPr id="4" name="Footer Placeholder 3"/>
          <p:cNvSpPr>
            <a:spLocks noGrp="1"/>
          </p:cNvSpPr>
          <p:nvPr>
            <p:ph type="ftr" sz="quarter" idx="2"/>
          </p:nvPr>
        </p:nvSpPr>
        <p:spPr>
          <a:xfrm>
            <a:off x="0" y="8702675"/>
            <a:ext cx="2979738" cy="4587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5725" y="8702675"/>
            <a:ext cx="2979738" cy="458788"/>
          </a:xfrm>
          <a:prstGeom prst="rect">
            <a:avLst/>
          </a:prstGeom>
        </p:spPr>
        <p:txBody>
          <a:bodyPr vert="horz" lIns="91440" tIns="45720" rIns="91440" bIns="45720" rtlCol="0" anchor="b"/>
          <a:lstStyle>
            <a:lvl1pPr algn="r">
              <a:defRPr sz="1200"/>
            </a:lvl1pPr>
          </a:lstStyle>
          <a:p>
            <a:fld id="{8727E07F-0543-45A6-AA73-926D3C0C40E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58153"/>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idx="1"/>
          </p:nvPr>
        </p:nvSpPr>
        <p:spPr>
          <a:xfrm>
            <a:off x="3895404" y="0"/>
            <a:ext cx="2980055" cy="458153"/>
          </a:xfrm>
          <a:prstGeom prst="rect">
            <a:avLst/>
          </a:prstGeom>
        </p:spPr>
        <p:txBody>
          <a:bodyPr vert="horz" lIns="91650" tIns="45825" rIns="91650" bIns="45825" rtlCol="0"/>
          <a:lstStyle>
            <a:lvl1pPr algn="r">
              <a:defRPr sz="1200"/>
            </a:lvl1pPr>
          </a:lstStyle>
          <a:p>
            <a:fld id="{923B1FAA-BF72-46C9-9D88-9C7B2491BE81}" type="datetimeFigureOut">
              <a:rPr lang="en-US" smtClean="0"/>
              <a:pPr/>
              <a:t>3/28/2011</a:t>
            </a:fld>
            <a:endParaRPr lang="en-US"/>
          </a:p>
        </p:txBody>
      </p:sp>
      <p:sp>
        <p:nvSpPr>
          <p:cNvPr id="4" name="Slide Image Placeholder 3"/>
          <p:cNvSpPr>
            <a:spLocks noGrp="1" noRot="1" noChangeAspect="1"/>
          </p:cNvSpPr>
          <p:nvPr>
            <p:ph type="sldImg" idx="2"/>
          </p:nvPr>
        </p:nvSpPr>
        <p:spPr>
          <a:xfrm>
            <a:off x="576263" y="687388"/>
            <a:ext cx="5724525" cy="3435350"/>
          </a:xfrm>
          <a:prstGeom prst="rect">
            <a:avLst/>
          </a:prstGeom>
          <a:noFill/>
          <a:ln w="12700">
            <a:solidFill>
              <a:prstClr val="black"/>
            </a:solidFill>
          </a:ln>
        </p:spPr>
        <p:txBody>
          <a:bodyPr vert="horz" lIns="91650" tIns="45825" rIns="91650" bIns="45825" rtlCol="0" anchor="ctr"/>
          <a:lstStyle/>
          <a:p>
            <a:endParaRPr lang="en-US"/>
          </a:p>
        </p:txBody>
      </p:sp>
      <p:sp>
        <p:nvSpPr>
          <p:cNvPr id="5" name="Notes Placeholder 4"/>
          <p:cNvSpPr>
            <a:spLocks noGrp="1"/>
          </p:cNvSpPr>
          <p:nvPr>
            <p:ph type="body" sz="quarter" idx="3"/>
          </p:nvPr>
        </p:nvSpPr>
        <p:spPr>
          <a:xfrm>
            <a:off x="687705" y="4352449"/>
            <a:ext cx="5501640" cy="4123373"/>
          </a:xfrm>
          <a:prstGeom prst="rect">
            <a:avLst/>
          </a:prstGeom>
        </p:spPr>
        <p:txBody>
          <a:bodyPr vert="horz" lIns="91650" tIns="45825" rIns="91650" bIns="458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03307"/>
            <a:ext cx="2980055" cy="458153"/>
          </a:xfrm>
          <a:prstGeom prst="rect">
            <a:avLst/>
          </a:prstGeom>
        </p:spPr>
        <p:txBody>
          <a:bodyPr vert="horz" lIns="91650" tIns="45825" rIns="91650" bIns="45825" rtlCol="0" anchor="b"/>
          <a:lstStyle>
            <a:lvl1pPr algn="l">
              <a:defRPr sz="1200"/>
            </a:lvl1pPr>
          </a:lstStyle>
          <a:p>
            <a:endParaRPr lang="en-US"/>
          </a:p>
        </p:txBody>
      </p:sp>
      <p:sp>
        <p:nvSpPr>
          <p:cNvPr id="7" name="Slide Number Placeholder 6"/>
          <p:cNvSpPr>
            <a:spLocks noGrp="1"/>
          </p:cNvSpPr>
          <p:nvPr>
            <p:ph type="sldNum" sz="quarter" idx="5"/>
          </p:nvPr>
        </p:nvSpPr>
        <p:spPr>
          <a:xfrm>
            <a:off x="3895404" y="8703307"/>
            <a:ext cx="2980055" cy="458153"/>
          </a:xfrm>
          <a:prstGeom prst="rect">
            <a:avLst/>
          </a:prstGeom>
        </p:spPr>
        <p:txBody>
          <a:bodyPr vert="horz" lIns="91650" tIns="45825" rIns="91650" bIns="45825" rtlCol="0" anchor="b"/>
          <a:lstStyle>
            <a:lvl1pPr algn="r">
              <a:defRPr sz="1200"/>
            </a:lvl1pPr>
          </a:lstStyle>
          <a:p>
            <a:fld id="{2F7BCE99-7993-48B4-9721-77C25CD158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err="1" smtClean="0"/>
              <a:t>Atilgan</a:t>
            </a:r>
            <a:r>
              <a:rPr lang="en-US" dirty="0" smtClean="0"/>
              <a:t> (2006) briefed that a country’s competitiveness and performance can be measured by the performance</a:t>
            </a:r>
          </a:p>
          <a:p>
            <a:pPr algn="just"/>
            <a:endParaRPr lang="en-US" dirty="0" smtClean="0"/>
          </a:p>
          <a:p>
            <a:pPr algn="just"/>
            <a:r>
              <a:rPr lang="en-US" dirty="0" smtClean="0"/>
              <a:t>Textile policy (2009-14) explain that “Textile is the most important manufacturing sector of Pakistan and has the longest production chain, with inherent potential for value addition at each stage of processing, from cotton to ginning, spinning, processing, made-ups and garments. </a:t>
            </a:r>
          </a:p>
          <a:p>
            <a:pPr algn="just"/>
            <a:endParaRPr lang="en-US" dirty="0" smtClean="0"/>
          </a:p>
          <a:p>
            <a:pPr algn="just"/>
            <a:r>
              <a:rPr lang="en-US" dirty="0" smtClean="0"/>
              <a:t>The sector contributes nearly one-fourth of industrial value-added, provides employment to about 40%of industrial labor force, and consumes more than 40% of banking credit to manufacturing sector and accounts for 8% of the GDP. Barring seasonal and cyclical fluctuation, textile products have maintained an average share of about 60% in national export. </a:t>
            </a:r>
          </a:p>
          <a:p>
            <a:pPr algn="just"/>
            <a:endParaRPr lang="en-US" dirty="0" smtClean="0"/>
          </a:p>
          <a:p>
            <a:pPr algn="just"/>
            <a:r>
              <a:rPr lang="en-US" dirty="0" smtClean="0"/>
              <a:t>However, despite being the 4</a:t>
            </a:r>
            <a:r>
              <a:rPr lang="en-US" baseline="30000" dirty="0" smtClean="0"/>
              <a:t>th</a:t>
            </a:r>
            <a:r>
              <a:rPr lang="en-US" dirty="0" smtClean="0"/>
              <a:t> largest producer and 3</a:t>
            </a:r>
            <a:r>
              <a:rPr lang="en-US" baseline="30000" dirty="0" smtClean="0"/>
              <a:t>rd</a:t>
            </a:r>
            <a:r>
              <a:rPr lang="en-US" dirty="0" smtClean="0"/>
              <a:t> largest consumer of cotton globally, Pakistan’s comparative advantage is largely pre-empted by low value </a:t>
            </a:r>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Pakistan Institute of Labor Education and Research (2009) depicts that there is 30% female workforce in RMG industry of Pakistan. On the contrary, Shah (2011) explains that 80% workforce of Bangladesh textile industry, including RMG sector is comprised of female workforce. It is very much clear that one of the success factors of Bangladesh is female workforce. In Pakistan, there are socio-cultural constraints for the females to join RMG or any other industry. There are many issues like, lack of training opportunities, transportation, male dominated house culture and poverty. </a:t>
            </a:r>
          </a:p>
          <a:p>
            <a:r>
              <a:rPr lang="en-US" dirty="0" smtClean="0"/>
              <a:t> </a:t>
            </a:r>
          </a:p>
          <a:p>
            <a:r>
              <a:rPr lang="en-US" dirty="0" smtClean="0"/>
              <a:t>Almost 50% population of Pakistan is female population and majority is idle.  Pakistan can compete with the competitors by making use of the idle sector. This can be possible by developing and implementing the female empowerment policies so as to attract them for the RMG as well as other sectors of Pakistan.</a:t>
            </a:r>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Export of readymade garments showed a negative trend of 20% from 2007-08 to 2009-10. </a:t>
            </a:r>
          </a:p>
          <a:p>
            <a:r>
              <a:rPr lang="en-US" dirty="0" smtClean="0"/>
              <a:t>Pakistan was the Asian player before 2000 but due to the internal problems, starts loosing the international market share. </a:t>
            </a:r>
          </a:p>
          <a:p>
            <a:r>
              <a:rPr lang="en-US" dirty="0" smtClean="0"/>
              <a:t>Nowadays, main market of </a:t>
            </a:r>
            <a:r>
              <a:rPr lang="en-US" dirty="0" err="1" smtClean="0"/>
              <a:t>Pakiatn</a:t>
            </a:r>
            <a:r>
              <a:rPr lang="en-US" dirty="0" smtClean="0"/>
              <a:t> is USA and after that Europe. There is need to explore japans market, Middle East and some countries of the Europe union (</a:t>
            </a:r>
            <a:r>
              <a:rPr lang="en-US" dirty="0" err="1" smtClean="0"/>
              <a:t>Memon</a:t>
            </a:r>
            <a:r>
              <a:rPr lang="en-US" dirty="0" smtClean="0"/>
              <a:t>. 2011)  </a:t>
            </a:r>
          </a:p>
          <a:p>
            <a:r>
              <a:rPr lang="en-US" dirty="0" err="1" smtClean="0"/>
              <a:t>Kalim</a:t>
            </a:r>
            <a:r>
              <a:rPr lang="en-US" dirty="0" smtClean="0"/>
              <a:t> and </a:t>
            </a:r>
            <a:r>
              <a:rPr lang="en-US" dirty="0" err="1" smtClean="0"/>
              <a:t>Lodhi</a:t>
            </a:r>
            <a:r>
              <a:rPr lang="en-US" dirty="0" smtClean="0"/>
              <a:t> (2005) emphasize that Pakistan must take drastic steps to make its industry more knowledge intensive; otherwise Pakistan would be at risk of losing even its present share of world exports. </a:t>
            </a:r>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28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Apparel industry of Pakistan is passing through the hardest period ever faced. The main reason of the situation is the Global economic crunch and internal issues of Pakistan. </a:t>
            </a:r>
          </a:p>
          <a:p>
            <a:pPr algn="just"/>
            <a:r>
              <a:rPr lang="en-US" dirty="0" smtClean="0"/>
              <a:t>Due to the energy crisis and increased fluctuation of yarn prices, as these are the basic drivers of industry, increased the cost of production. </a:t>
            </a:r>
          </a:p>
          <a:p>
            <a:pPr algn="just"/>
            <a:r>
              <a:rPr lang="en-US" dirty="0" smtClean="0"/>
              <a:t>Moreover, currency devaluation also a resulted in the high cost of import of the raw material. Furthermore, inflation rate which went </a:t>
            </a:r>
            <a:r>
              <a:rPr lang="en-US" dirty="0" err="1" smtClean="0"/>
              <a:t>upto</a:t>
            </a:r>
            <a:r>
              <a:rPr lang="en-US" dirty="0" smtClean="0"/>
              <a:t> 25% and monetary policies for the apparel industry also resulted in the high cost of doing business. </a:t>
            </a:r>
          </a:p>
          <a:p>
            <a:pPr algn="just"/>
            <a:r>
              <a:rPr lang="en-US" dirty="0" smtClean="0"/>
              <a:t>War on terrorism is a major problem being faced by the industry and international buyers are reluctant to travel to Pakistan. Instead they prefer to meet the manufacturers in Middle East and which is not possible for SME sector of Pakistan.</a:t>
            </a:r>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30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6503">
              <a:defRPr/>
            </a:pPr>
            <a:r>
              <a:rPr lang="en-US" dirty="0" smtClean="0"/>
              <a:t>To compete with the neighboring countries i.e. China, India, Bangladesh and </a:t>
            </a:r>
            <a:r>
              <a:rPr lang="en-US" dirty="0" err="1" smtClean="0"/>
              <a:t>Srilanka</a:t>
            </a:r>
            <a:r>
              <a:rPr lang="en-US" dirty="0" smtClean="0"/>
              <a:t>, level playing field has not been established by the government of Pakistan. As cost of doing business is increasing day by day, Pakistan has started losing its market share and competitor countries are gaining the same. Due to this Pakistan has declined the export of textile and clothing by -10.22% in 2008-09. Duty drawback has been decreased from 6% to 3% and which is a little sign of relief for the manufacturers but to get the claim of duty drawback is also a challenge for the industry.</a:t>
            </a:r>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31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6503">
              <a:defRPr/>
            </a:pPr>
            <a:r>
              <a:rPr lang="en-US" dirty="0" smtClean="0"/>
              <a:t>To save the garment industry which is the back bone of the economy as is labor intensive and foreign exchange earner, favorable policies should be implemented for the smooth supply of energy, control on the cotton and yarn prices, increased in the duty drawback percentage along the implementation of suggestions as mentioned below.        </a:t>
            </a:r>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32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Pakistan’s economy is agriculture based economy and almost 43% employment is offered by this sector. </a:t>
            </a:r>
          </a:p>
          <a:p>
            <a:endParaRPr lang="en-US" dirty="0" smtClean="0"/>
          </a:p>
          <a:p>
            <a:r>
              <a:rPr lang="en-US" dirty="0" smtClean="0"/>
              <a:t>Moreover, Pakistan is world’s 4</a:t>
            </a:r>
            <a:r>
              <a:rPr lang="en-US" baseline="30000" dirty="0" smtClean="0"/>
              <a:t>th</a:t>
            </a:r>
            <a:r>
              <a:rPr lang="en-US" dirty="0" smtClean="0"/>
              <a:t> largest producer of cotton and which is the strength of textile and apparel sector. </a:t>
            </a:r>
          </a:p>
          <a:p>
            <a:endParaRPr lang="en-US" dirty="0" smtClean="0"/>
          </a:p>
          <a:p>
            <a:r>
              <a:rPr lang="en-US" dirty="0" smtClean="0"/>
              <a:t>According to PRGMEA, actual domestic demand of cotton is 16 million bales and Pakistan is producing almost 11 million bales so unfortunately there is a shortage of 5 million bales for the domestic market. Federal Committee on Agriculture describes that due to the flood there will be shortfall of 2.5 million bales in 2010-11. </a:t>
            </a:r>
          </a:p>
          <a:p>
            <a:endParaRPr lang="en-US" dirty="0" smtClean="0"/>
          </a:p>
          <a:p>
            <a:r>
              <a:rPr lang="en-US" dirty="0" smtClean="0"/>
              <a:t>The above situation is very much clear that Pakistan is already facing shortage of the cotton for the domestics market and shortage of 2.5 million bales will bring the industrialist into immense pressure. So to cope with the problem,   export of the cotton and yarn should be banned to save value added industry of Pakistan. </a:t>
            </a:r>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Price fluctuation is one of the major reasons for the apparel industry. Once order booked with the international buyers, have to be manufactured on the agreed price and must be delivered well in time and. </a:t>
            </a:r>
          </a:p>
          <a:p>
            <a:pPr algn="just"/>
            <a:endParaRPr lang="en-US" dirty="0" smtClean="0"/>
          </a:p>
          <a:p>
            <a:pPr algn="just"/>
            <a:r>
              <a:rPr lang="en-US" dirty="0" smtClean="0"/>
              <a:t>But if we look towards the prices of the raw material, they are increasing day by day. </a:t>
            </a:r>
          </a:p>
          <a:p>
            <a:pPr algn="just"/>
            <a:endParaRPr lang="en-US" dirty="0" smtClean="0"/>
          </a:p>
          <a:p>
            <a:pPr algn="just"/>
            <a:r>
              <a:rPr lang="en-US" dirty="0" smtClean="0"/>
              <a:t>Particularly, yarn price fluctuation is badly hearting the export orders. Yarn price fluctuation is so fast that on daily basis new rates are being announced. </a:t>
            </a:r>
          </a:p>
          <a:p>
            <a:pPr algn="just">
              <a:buNone/>
            </a:pPr>
            <a:endParaRPr lang="en-US" dirty="0" smtClean="0"/>
          </a:p>
          <a:p>
            <a:pPr algn="just"/>
            <a:r>
              <a:rPr lang="en-US" dirty="0" smtClean="0"/>
              <a:t>On the other, hand government is unable to control the prices of the cotton and yarn which is the driving force for the industry. Moreover, electricity, gas, petrol rates are also increasing without prior announcement so resulting in the higher prices of the raw material.</a:t>
            </a:r>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Pakistan is facing severe energy crises form last five years. There is shortage of electricity, gas, petrol to run the service as well as manufacturing industry of the Pakistan. </a:t>
            </a:r>
          </a:p>
          <a:p>
            <a:endParaRPr lang="en-US" dirty="0" smtClean="0"/>
          </a:p>
          <a:p>
            <a:r>
              <a:rPr lang="en-US" dirty="0" smtClean="0"/>
              <a:t>Continues load shedding of electricity and gas resulting in the low performance and productivity of the factories. To meet the production deadlines, manufactures are forced to use petrol or diesel for generators to keep their factories on running condition. </a:t>
            </a:r>
          </a:p>
          <a:p>
            <a:endParaRPr lang="en-US" dirty="0" smtClean="0"/>
          </a:p>
          <a:p>
            <a:r>
              <a:rPr lang="en-US" dirty="0" smtClean="0"/>
              <a:t>As an estimate provided by PRGMEA, due to the usage of petrol, diesel and gas, power expense has been increased by 70 %.</a:t>
            </a:r>
          </a:p>
          <a:p>
            <a:pPr>
              <a:buNone/>
            </a:pPr>
            <a:endParaRPr lang="en-US" dirty="0" smtClean="0"/>
          </a:p>
          <a:p>
            <a:r>
              <a:rPr lang="en-US" dirty="0" smtClean="0"/>
              <a:t> Increase in the power expense increases the cost of production. If this situation will remain the same, manufacturers will be unable to compete with the competitor countries and will start losing their share in the global textile and clothing market. </a:t>
            </a:r>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Prevailing electricity crisis in terms of load shedding and increased tariff rates are badly affecting the apparel industry of the Pakistan. </a:t>
            </a:r>
          </a:p>
          <a:p>
            <a:pPr algn="just"/>
            <a:r>
              <a:rPr lang="en-US" dirty="0" smtClean="0"/>
              <a:t>Un announced load shedding of the electricity resulting in the slowing down the economic activity of the industry. </a:t>
            </a:r>
          </a:p>
          <a:p>
            <a:pPr algn="just"/>
            <a:r>
              <a:rPr lang="en-US" dirty="0" smtClean="0"/>
              <a:t>According to economic survey (2009-10) increase in the international oil prices in 2009 exerted higher pressure on the cost structure of power generation sector and in particular large domestic and manufacturing supply shortage of electricity as well as gas. Water reserves lower accumulation also worsened the situation. Also lower availability of the </a:t>
            </a:r>
            <a:r>
              <a:rPr lang="en-US" dirty="0" err="1" smtClean="0"/>
              <a:t>haydel</a:t>
            </a:r>
            <a:r>
              <a:rPr lang="en-US" dirty="0" smtClean="0"/>
              <a:t> resources and shortage of gas skewed the fuel mix of the electricity generation sector towards the fuel oil. </a:t>
            </a:r>
          </a:p>
          <a:p>
            <a:pPr algn="just"/>
            <a:r>
              <a:rPr lang="en-US" dirty="0" smtClean="0"/>
              <a:t>As this happened when prices of oil were increasing, so it increased the cost of the electricity. As stated by the government that there are reasons for the correct situation but to come up from the economic crunch, readymade garment industry should be supplied with uninterrupted supply of the electricity for the timely shipment of the orders.  </a:t>
            </a:r>
          </a:p>
          <a:p>
            <a:pPr algn="just"/>
            <a:r>
              <a:rPr lang="en-US" dirty="0" smtClean="0"/>
              <a:t>Electricity tariff is also increasing the cost of production and if we compare the power rates with Bangladesh, it is far cheaper than Pakistan. Bangladesh is producing electricity through gas at a rate of US Cent 4.5 per KWA and thorough oil US Cent 7.56 per KWH and Pakistan is producing at a rate of US Cent 6.72 KWH (Shah 2011). Figure 2 is representing the electricity demand and supply situation in Pakistan.</a:t>
            </a:r>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Gas shortage resulting in   gas load shedding has badly affected the whole supply chain of textile and clothing sector.</a:t>
            </a:r>
          </a:p>
          <a:p>
            <a:pPr>
              <a:buNone/>
            </a:pPr>
            <a:endParaRPr lang="en-US" dirty="0" smtClean="0"/>
          </a:p>
          <a:p>
            <a:r>
              <a:rPr lang="en-US" dirty="0" smtClean="0"/>
              <a:t>The Sui Northern Gas Company Ltd (SNGPL) announced load shedding schedules never met the expectation of the manufactures and also not strict on the schedule being announced. </a:t>
            </a:r>
          </a:p>
          <a:p>
            <a:pPr>
              <a:buNone/>
            </a:pPr>
            <a:endParaRPr lang="en-US" dirty="0" smtClean="0"/>
          </a:p>
          <a:p>
            <a:r>
              <a:rPr lang="en-US" dirty="0" err="1" smtClean="0"/>
              <a:t>Aftab</a:t>
            </a:r>
            <a:r>
              <a:rPr lang="en-US" dirty="0" smtClean="0"/>
              <a:t> &amp; </a:t>
            </a:r>
            <a:r>
              <a:rPr lang="en-US" dirty="0" err="1" smtClean="0"/>
              <a:t>Mehreen</a:t>
            </a:r>
            <a:r>
              <a:rPr lang="en-US" dirty="0" smtClean="0"/>
              <a:t> (2010) explains that according to official of All Pakistan Tactile Mills Association (APTMA) 60 to 70 percent of the industry has been badly affected and was unable to meet the production deadlines resulting in the loses. He also notified that a loss of Rs.1 billion per day is being faced by the industry.</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Government of Pakistan announced subsidy of 6% to apparel sector by keeping in view the subsidy offered by china, India and Bangladesh till 2008. However, 6 % R&amp;D is far less than competitor countries but it gave sign of relief to manufacturers.</a:t>
            </a:r>
          </a:p>
          <a:p>
            <a:r>
              <a:rPr lang="en-US" dirty="0" smtClean="0"/>
              <a:t>From 2008 onward duty drawback has been reduced to 3% for apparel sector of Pakistan. But unfortunately, duty drawback claims have not been catered timely by the state bank of Pakistan and manufactures are waiting for the same. </a:t>
            </a:r>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Due to the global economic crises, unpredictable policies, energy crises, and international situation, FDI declined by 31.2% in 2008-09 as compare to the last fiscal year. In the current fiscal year, this situation further worsted and declined by 44.7% (Economic Survey 2009-10). </a:t>
            </a:r>
          </a:p>
          <a:p>
            <a:pPr algn="just"/>
            <a:endParaRPr lang="en-US" dirty="0" smtClean="0"/>
          </a:p>
          <a:p>
            <a:pPr algn="just"/>
            <a:r>
              <a:rPr lang="en-US" dirty="0" smtClean="0"/>
              <a:t>On the contrary investment in oil and gas slowed down as compared to the last year so resulting in the higher prices of the utilities for the local industry (Economic Survey 2009-10).</a:t>
            </a:r>
          </a:p>
          <a:p>
            <a:pPr algn="just"/>
            <a:endParaRPr lang="en-US" dirty="0" smtClean="0"/>
          </a:p>
          <a:p>
            <a:pPr algn="just"/>
            <a:r>
              <a:rPr lang="en-US" dirty="0" smtClean="0"/>
              <a:t>Government should take immediate actions to provide friendly policies for international investors so that Pakistan’s current situation should be taken care. </a:t>
            </a:r>
          </a:p>
          <a:p>
            <a:pPr algn="just"/>
            <a:endParaRPr lang="en-US" dirty="0" smtClean="0"/>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24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Textile and Clothing sector being one of the largest export contributors to Pakistan’s economy is directly suffering from lack of good governess. </a:t>
            </a:r>
          </a:p>
          <a:p>
            <a:pPr algn="just"/>
            <a:endParaRPr lang="en-US" dirty="0" smtClean="0"/>
          </a:p>
          <a:p>
            <a:pPr algn="just"/>
            <a:r>
              <a:rPr lang="en-US" dirty="0" smtClean="0"/>
              <a:t>Because of inappropriate and imbalance polices for the value added sector of Pakistan, there is decreasing trend of foreign direct investment, insufficient export processing zones. </a:t>
            </a:r>
          </a:p>
          <a:p>
            <a:pPr algn="just"/>
            <a:endParaRPr lang="en-US" dirty="0" smtClean="0"/>
          </a:p>
          <a:p>
            <a:pPr algn="just"/>
            <a:r>
              <a:rPr lang="en-US" dirty="0" smtClean="0"/>
              <a:t>Moreover, implementation of the polices and strategies is not proper. Polices and strategies exit on the paper but due to bureaucratic procedural complexities implementation is meaningless. </a:t>
            </a:r>
          </a:p>
          <a:p>
            <a:pPr algn="just"/>
            <a:endParaRPr lang="en-US" dirty="0" smtClean="0"/>
          </a:p>
          <a:p>
            <a:pPr algn="just"/>
            <a:r>
              <a:rPr lang="en-US" dirty="0" smtClean="0"/>
              <a:t>According to Textiles Policy 2009-14 a target of US$25Billion has been set to achieve till 2015 where as Bangladesh is expecting its growth </a:t>
            </a:r>
            <a:r>
              <a:rPr lang="en-US" dirty="0" err="1" smtClean="0"/>
              <a:t>upto</a:t>
            </a:r>
            <a:r>
              <a:rPr lang="en-US" dirty="0" smtClean="0"/>
              <a:t> US$ 40 billion  till 2015 (Shah, 2011).  To achieve the target, favorable policies should be implemented for the target of US$ 25 Billion.</a:t>
            </a:r>
          </a:p>
          <a:p>
            <a:pPr algn="just"/>
            <a:endParaRPr lang="en-US" dirty="0" smtClean="0"/>
          </a:p>
          <a:p>
            <a:pPr algn="just"/>
            <a:r>
              <a:rPr lang="en-US" dirty="0" smtClean="0"/>
              <a:t>Government is planning to apply the Reformed General Sales Tax (RGST) without taking any consent from the garment manufactures. As 80% manufacturers comes under SME category, RGST will result in shortage of finance for their operations and will be unable to confront in this situation. This will lead to the closing of their factories. Government must consider the above situation for implementation of RGST.   </a:t>
            </a:r>
          </a:p>
          <a:p>
            <a:pPr algn="just"/>
            <a:endParaRPr lang="en-US" dirty="0" smtClean="0"/>
          </a:p>
          <a:p>
            <a:endParaRPr lang="en-US" dirty="0"/>
          </a:p>
        </p:txBody>
      </p:sp>
      <p:sp>
        <p:nvSpPr>
          <p:cNvPr id="4" name="Slide Number Placeholder 3"/>
          <p:cNvSpPr>
            <a:spLocks noGrp="1"/>
          </p:cNvSpPr>
          <p:nvPr>
            <p:ph type="sldNum" sz="quarter" idx="10"/>
          </p:nvPr>
        </p:nvSpPr>
        <p:spPr/>
        <p:txBody>
          <a:bodyPr/>
          <a:lstStyle/>
          <a:p>
            <a:fld id="{2F7BCE99-7993-48B4-9721-77C25CD158D3}"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4340"/>
            <a:ext cx="7772400" cy="117602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108960"/>
            <a:ext cx="6400800" cy="14020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41E607D-D2F6-4267-A225-D699B245241D}" type="datetimeFigureOut">
              <a:rPr lang="en-US"/>
              <a:pPr>
                <a:defRPr/>
              </a:pPr>
              <a:t>3/28/2011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765CE1-D6E5-420B-BBCD-79FEA387D2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CEAD1B-8A0B-418E-9F69-12EEE11F0127}" type="datetimeFigureOut">
              <a:rPr lang="en-US"/>
              <a:pPr>
                <a:defRPr/>
              </a:pPr>
              <a:t>3/28/2011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AE6405-811E-4A1E-BE14-ED3572F649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
            <a:ext cx="2057400" cy="37452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5260"/>
            <a:ext cx="6019800" cy="37452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DA2E55-8DD9-47BE-9713-67C42FA5700F}" type="datetimeFigureOut">
              <a:rPr lang="en-US"/>
              <a:pPr>
                <a:defRPr/>
              </a:pPr>
              <a:t>3/28/2011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C118A8-491B-4FBB-9199-5ECD2F724EB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58D949-4374-4FCA-A6A4-DEE8DE61BEDC}" type="datetimeFigureOut">
              <a:rPr lang="en-US"/>
              <a:pPr>
                <a:defRPr/>
              </a:pPr>
              <a:t>3/28/2011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7E7A9A-1CFD-49A0-89C7-7CCD181989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25520"/>
            <a:ext cx="7772400" cy="108966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325371"/>
            <a:ext cx="7772400" cy="12001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B4182C9-63FC-459A-A442-96AA6DB42F5C}" type="datetimeFigureOut">
              <a:rPr lang="en-US"/>
              <a:pPr>
                <a:defRPr/>
              </a:pPr>
              <a:t>3/28/2011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86EF5F-853E-4678-90F5-4874D96358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23620"/>
            <a:ext cx="4038600" cy="28968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23620"/>
            <a:ext cx="4038600" cy="28968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B4311FD-F184-4AC3-B4D3-39FD4EC0A372}" type="datetimeFigureOut">
              <a:rPr lang="en-US"/>
              <a:pPr>
                <a:defRPr/>
              </a:pPr>
              <a:t>3/28/2011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FCFC72-CC4C-4C2A-8557-C7EF18DDE9B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710"/>
            <a:ext cx="8229600" cy="914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28090"/>
            <a:ext cx="4040188" cy="5118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739900"/>
            <a:ext cx="4040188" cy="316103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28090"/>
            <a:ext cx="4041775" cy="5118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739900"/>
            <a:ext cx="4041775" cy="316103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3223FFB-701D-4D14-9AD9-7EB4083F6FBC}" type="datetimeFigureOut">
              <a:rPr lang="en-US"/>
              <a:pPr>
                <a:defRPr/>
              </a:pPr>
              <a:t>3/28/2011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046532E-0362-4F85-B9BB-81B360CA15E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8938370-A1CC-4730-8BDE-76E45C108361}" type="datetimeFigureOut">
              <a:rPr lang="en-US"/>
              <a:pPr>
                <a:defRPr/>
              </a:pPr>
              <a:t>3/28/2011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A294B1D-A42A-4B4F-A0CF-0C8587AA69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D327F6-871A-476D-AFCA-DC17F88B1B0D}" type="datetimeFigureOut">
              <a:rPr lang="en-US"/>
              <a:pPr>
                <a:defRPr/>
              </a:pPr>
              <a:t>3/28/2011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1C87231-ED7B-42B6-9DF2-D76B51C5FAE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18440"/>
            <a:ext cx="3008313" cy="9296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18441"/>
            <a:ext cx="5111750" cy="46824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48081"/>
            <a:ext cx="3008313" cy="375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72599F-91A5-4D0C-A71B-DE3DB8F0E93E}" type="datetimeFigureOut">
              <a:rPr lang="en-US"/>
              <a:pPr>
                <a:defRPr/>
              </a:pPr>
              <a:t>3/28/2011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4E3032-3C8A-4EF7-A9E8-9E4A9B0D7E3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840480"/>
            <a:ext cx="5486400" cy="45339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90220"/>
            <a:ext cx="5486400" cy="32918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293870"/>
            <a:ext cx="5486400" cy="6438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C1BB33-C3A2-4B6E-89E2-A9F7AD47AF6F}" type="datetimeFigureOut">
              <a:rPr lang="en-US"/>
              <a:pPr>
                <a:defRPr/>
              </a:pPr>
              <a:t>3/28/2011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FA1809-26D9-4CF6-9BB6-1BCAC68C2C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9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19075"/>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79525"/>
            <a:ext cx="8229600" cy="3621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5084763"/>
            <a:ext cx="2133600" cy="29210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210ED33-144D-49A5-9DCF-A13118726439}" type="datetimeFigureOut">
              <a:rPr lang="en-US"/>
              <a:pPr>
                <a:defRPr/>
              </a:pPr>
              <a:t>3/28/2011</a:t>
            </a:fld>
            <a:endParaRPr lang="en-US"/>
          </a:p>
        </p:txBody>
      </p:sp>
      <p:sp>
        <p:nvSpPr>
          <p:cNvPr id="5" name="Footer Placeholder 4"/>
          <p:cNvSpPr>
            <a:spLocks noGrp="1"/>
          </p:cNvSpPr>
          <p:nvPr>
            <p:ph type="ftr" sz="quarter" idx="3"/>
          </p:nvPr>
        </p:nvSpPr>
        <p:spPr>
          <a:xfrm>
            <a:off x="3124200" y="5084763"/>
            <a:ext cx="2895600" cy="2921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5084763"/>
            <a:ext cx="2133600" cy="29210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0728AD7-476B-4D6A-A2BC-5A2AF93419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taxlinks.blogspot.com/2010/09/all-industry-rates-of-duty-drawback.html" TargetMode="External"/><Relationship Id="rId2" Type="http://schemas.openxmlformats.org/officeDocument/2006/relationships/hyperlink" Target="http://english.mofcom.gov.cn/aarticle/policyrelease/domesticpolicy/200707/20070704892463.html" TargetMode="External"/><Relationship Id="rId1" Type="http://schemas.openxmlformats.org/officeDocument/2006/relationships/slideLayout" Target="../slideLayouts/slideLayout2.xml"/><Relationship Id="rId4" Type="http://schemas.openxmlformats.org/officeDocument/2006/relationships/hyperlink" Target="http://www.emergingtextiles.com/?-q=art&amp;s=100614-pakistan-yarn-export-market-price&amp;r=free"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mowp.gov.pk/" TargetMode="External"/><Relationship Id="rId2" Type="http://schemas.openxmlformats.org/officeDocument/2006/relationships/hyperlink" Target="http://agrihunt.com/index.php?option=com_content&amp;view=article&amp;id=260"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1.jpg"/>
          <p:cNvPicPr>
            <a:picLocks noChangeAspect="1"/>
          </p:cNvPicPr>
          <p:nvPr/>
        </p:nvPicPr>
        <p:blipFill>
          <a:blip r:embed="rId2"/>
          <a:srcRect/>
          <a:stretch>
            <a:fillRect/>
          </a:stretch>
        </p:blipFill>
        <p:spPr bwMode="auto">
          <a:xfrm>
            <a:off x="0" y="0"/>
            <a:ext cx="91440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 wise Employment</a:t>
            </a:r>
            <a:endParaRPr lang="en-US" dirty="0"/>
          </a:p>
        </p:txBody>
      </p:sp>
      <p:pic>
        <p:nvPicPr>
          <p:cNvPr id="4" name="Content Placeholder 3"/>
          <p:cNvPicPr>
            <a:picLocks noGrp="1"/>
          </p:cNvPicPr>
          <p:nvPr>
            <p:ph idx="1"/>
          </p:nvPr>
        </p:nvPicPr>
        <p:blipFill>
          <a:blip r:embed="rId2"/>
          <a:srcRect/>
          <a:stretch>
            <a:fillRect/>
          </a:stretch>
        </p:blipFill>
        <p:spPr bwMode="auto">
          <a:xfrm>
            <a:off x="1295400" y="1219200"/>
            <a:ext cx="6553199" cy="3356583"/>
          </a:xfrm>
          <a:prstGeom prst="rect">
            <a:avLst/>
          </a:prstGeom>
          <a:noFill/>
          <a:ln w="9525">
            <a:noFill/>
            <a:miter lim="800000"/>
            <a:headEnd/>
            <a:tailEnd/>
          </a:ln>
        </p:spPr>
      </p:pic>
      <p:sp>
        <p:nvSpPr>
          <p:cNvPr id="5" name="Rectangle 1"/>
          <p:cNvSpPr>
            <a:spLocks noChangeArrowheads="1"/>
          </p:cNvSpPr>
          <p:nvPr/>
        </p:nvSpPr>
        <p:spPr bwMode="auto">
          <a:xfrm>
            <a:off x="304800" y="4724400"/>
            <a:ext cx="376898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Source: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rPr>
              <a:t>Shahzad</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et al. 2010)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a:t>
            </a:r>
          </a:p>
          <a:p>
            <a:pPr algn="ctr">
              <a:buNone/>
            </a:pPr>
            <a:r>
              <a:rPr lang="en-US" b="1" dirty="0" smtClean="0"/>
              <a:t>CHALLENGES FACED BY THE READYMADE</a:t>
            </a:r>
          </a:p>
          <a:p>
            <a:pPr algn="ctr">
              <a:buNone/>
            </a:pPr>
            <a:r>
              <a:rPr lang="en-US" b="1" dirty="0" smtClean="0"/>
              <a:t>APPAREL INDUSTRY OF PAKISTAN.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Cotton Shortage</a:t>
            </a:r>
            <a:endParaRPr lang="en-US" dirty="0"/>
          </a:p>
        </p:txBody>
      </p:sp>
      <p:sp>
        <p:nvSpPr>
          <p:cNvPr id="3" name="Content Placeholder 2"/>
          <p:cNvSpPr>
            <a:spLocks noGrp="1"/>
          </p:cNvSpPr>
          <p:nvPr>
            <p:ph idx="1"/>
          </p:nvPr>
        </p:nvSpPr>
        <p:spPr>
          <a:xfrm>
            <a:off x="457200" y="1143001"/>
            <a:ext cx="8229600" cy="3429000"/>
          </a:xfrm>
        </p:spPr>
        <p:txBody>
          <a:bodyPr/>
          <a:lstStyle/>
          <a:p>
            <a:pPr algn="just"/>
            <a:r>
              <a:rPr lang="en-US" sz="1800" dirty="0" smtClean="0"/>
              <a:t>PRGMEA (2010) explains that  actual domestic demand of cotton is 16 million bales and Pakistan is producing almost 11 million bales so unfortunately there is a shortage of 5 million bales for the domestic market. </a:t>
            </a:r>
          </a:p>
          <a:p>
            <a:pPr algn="just"/>
            <a:endParaRPr lang="en-US" sz="1800" dirty="0" smtClean="0"/>
          </a:p>
          <a:p>
            <a:pPr algn="just"/>
            <a:r>
              <a:rPr lang="en-US" sz="1800" dirty="0" smtClean="0"/>
              <a:t>Federal Committee on Agriculture describes that due to the flood there will be shortfall of 2.5 million bales in 2010-11. </a:t>
            </a:r>
          </a:p>
          <a:p>
            <a:pPr algn="just"/>
            <a:endParaRPr lang="en-US" sz="1800" dirty="0" smtClean="0"/>
          </a:p>
          <a:p>
            <a:pPr algn="just"/>
            <a:r>
              <a:rPr lang="en-US" sz="1800" dirty="0" smtClean="0"/>
              <a:t>The above situation is very much clear that Pakistan is already facing shortage of the cotton for the domestics market and shortage of 2.5 million bales will bring the industrialist into immense pressure. </a:t>
            </a:r>
          </a:p>
          <a:p>
            <a:pPr algn="just"/>
            <a:endParaRPr lang="en-US"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Pakistan Cotton Prices last two years</a:t>
            </a:r>
            <a:endParaRPr lang="en-US" sz="4000" dirty="0"/>
          </a:p>
        </p:txBody>
      </p:sp>
      <p:pic>
        <p:nvPicPr>
          <p:cNvPr id="4" name="Content Placeholder 3"/>
          <p:cNvPicPr>
            <a:picLocks noGrp="1"/>
          </p:cNvPicPr>
          <p:nvPr>
            <p:ph idx="1"/>
          </p:nvPr>
        </p:nvPicPr>
        <p:blipFill>
          <a:blip r:embed="rId2"/>
          <a:srcRect/>
          <a:stretch>
            <a:fillRect/>
          </a:stretch>
        </p:blipFill>
        <p:spPr bwMode="auto">
          <a:xfrm>
            <a:off x="1371600" y="1219200"/>
            <a:ext cx="6019800" cy="3657600"/>
          </a:xfrm>
          <a:prstGeom prst="rect">
            <a:avLst/>
          </a:prstGeom>
          <a:noFill/>
          <a:ln w="9525">
            <a:noFill/>
            <a:miter lim="800000"/>
            <a:headEnd/>
            <a:tailEnd/>
          </a:ln>
        </p:spPr>
      </p:pic>
      <p:sp>
        <p:nvSpPr>
          <p:cNvPr id="55297" name="Rectangle 1"/>
          <p:cNvSpPr>
            <a:spLocks noChangeArrowheads="1"/>
          </p:cNvSpPr>
          <p:nvPr/>
        </p:nvSpPr>
        <p:spPr bwMode="auto">
          <a:xfrm>
            <a:off x="1295400" y="5102423"/>
            <a:ext cx="27432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333333"/>
                </a:solidFill>
                <a:effectLst/>
                <a:latin typeface="Arial" pitchFamily="34" charset="0"/>
                <a:ea typeface="Times New Roman" pitchFamily="18" charset="0"/>
              </a:rPr>
              <a:t>Source: Emerging Textile (2011)</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Price Fluctuations</a:t>
            </a:r>
            <a:endParaRPr lang="en-US" dirty="0"/>
          </a:p>
        </p:txBody>
      </p:sp>
      <p:sp>
        <p:nvSpPr>
          <p:cNvPr id="3" name="Content Placeholder 2"/>
          <p:cNvSpPr>
            <a:spLocks noGrp="1"/>
          </p:cNvSpPr>
          <p:nvPr>
            <p:ph idx="1"/>
          </p:nvPr>
        </p:nvSpPr>
        <p:spPr/>
        <p:txBody>
          <a:bodyPr/>
          <a:lstStyle/>
          <a:p>
            <a:pPr algn="just"/>
            <a:endParaRPr lang="en-US" sz="1800" dirty="0" smtClean="0"/>
          </a:p>
          <a:p>
            <a:pPr algn="just"/>
            <a:r>
              <a:rPr lang="en-US" sz="1800" dirty="0" smtClean="0"/>
              <a:t>Particularly, yarn price fluctuation is badly hearting the export orders. </a:t>
            </a:r>
            <a:r>
              <a:rPr lang="en-US" sz="1800" b="1" dirty="0" smtClean="0">
                <a:solidFill>
                  <a:srgbClr val="FF0000"/>
                </a:solidFill>
              </a:rPr>
              <a:t>Yarn price </a:t>
            </a:r>
            <a:r>
              <a:rPr lang="en-US" sz="1800" dirty="0" smtClean="0"/>
              <a:t>fluctuation is so fast that on daily basis new rates are being announced. </a:t>
            </a:r>
          </a:p>
          <a:p>
            <a:pPr algn="just">
              <a:buNone/>
            </a:pPr>
            <a:endParaRPr lang="en-US" sz="1800" dirty="0" smtClean="0"/>
          </a:p>
          <a:p>
            <a:pPr algn="just"/>
            <a:r>
              <a:rPr lang="en-US" sz="1800" dirty="0" smtClean="0"/>
              <a:t>On the other, hand government is unable to control the prices of the cotton and yarn which is the driving force for the industry. </a:t>
            </a:r>
          </a:p>
          <a:p>
            <a:pPr algn="just"/>
            <a:endParaRPr lang="en-US" sz="1800" dirty="0" smtClean="0"/>
          </a:p>
          <a:p>
            <a:pPr algn="just"/>
            <a:r>
              <a:rPr lang="en-US" sz="1800" dirty="0" smtClean="0"/>
              <a:t>Moreover, electricity, gas, petrol rates are also increasing without prior announcement so resulting in the higher prices of the raw material.</a:t>
            </a:r>
          </a:p>
          <a:p>
            <a:endParaRPr lang="en-U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Energy Crises.</a:t>
            </a:r>
            <a:endParaRPr lang="en-US" dirty="0"/>
          </a:p>
        </p:txBody>
      </p:sp>
      <p:sp>
        <p:nvSpPr>
          <p:cNvPr id="3" name="Content Placeholder 2"/>
          <p:cNvSpPr>
            <a:spLocks noGrp="1"/>
          </p:cNvSpPr>
          <p:nvPr>
            <p:ph idx="1"/>
          </p:nvPr>
        </p:nvSpPr>
        <p:spPr/>
        <p:txBody>
          <a:bodyPr/>
          <a:lstStyle/>
          <a:p>
            <a:endParaRPr lang="en-US" sz="1800" dirty="0" smtClean="0"/>
          </a:p>
          <a:p>
            <a:r>
              <a:rPr lang="en-US" sz="1800" dirty="0" smtClean="0"/>
              <a:t>Pakistan is facing severe energy crises form last five years. There is shortage of electricity, gas, petrol to run the service as well as manufacturing industry of the Pakistan. </a:t>
            </a:r>
          </a:p>
          <a:p>
            <a:endParaRPr lang="en-US" sz="1800" dirty="0" smtClean="0"/>
          </a:p>
          <a:p>
            <a:r>
              <a:rPr lang="en-US" sz="1800" b="1" dirty="0" smtClean="0">
                <a:solidFill>
                  <a:srgbClr val="FF0000"/>
                </a:solidFill>
              </a:rPr>
              <a:t>Continues load shedding </a:t>
            </a:r>
            <a:r>
              <a:rPr lang="en-US" sz="1800" dirty="0" smtClean="0"/>
              <a:t>of electricity and gas resulting in the low performance and productivity of the factories. </a:t>
            </a:r>
          </a:p>
          <a:p>
            <a:endParaRPr lang="en-US" sz="1800" dirty="0" smtClean="0"/>
          </a:p>
          <a:p>
            <a:r>
              <a:rPr lang="en-US" sz="1800" dirty="0" smtClean="0"/>
              <a:t>As an estimate provided by PRGMEA, due to the usage of petrol, diesel and gas, power expense has been increased by 50 %. </a:t>
            </a:r>
          </a:p>
          <a:p>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Electricity </a:t>
            </a:r>
            <a:endParaRPr lang="en-US" dirty="0"/>
          </a:p>
        </p:txBody>
      </p:sp>
      <p:graphicFrame>
        <p:nvGraphicFramePr>
          <p:cNvPr id="4" name="Content Placeholder 3"/>
          <p:cNvGraphicFramePr>
            <a:graphicFrameLocks noGrp="1"/>
          </p:cNvGraphicFramePr>
          <p:nvPr>
            <p:ph sz="quarter" idx="1"/>
          </p:nvPr>
        </p:nvGraphicFramePr>
        <p:xfrm>
          <a:off x="914400" y="1066800"/>
          <a:ext cx="69342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304800" y="4953000"/>
            <a:ext cx="3982565" cy="338554"/>
          </a:xfrm>
          <a:prstGeom prst="rect">
            <a:avLst/>
          </a:prstGeom>
        </p:spPr>
        <p:txBody>
          <a:bodyPr wrap="none">
            <a:spAutoFit/>
          </a:bodyPr>
          <a:lstStyle/>
          <a:p>
            <a:pPr lvl="0" indent="457200" fontAlgn="base">
              <a:spcBef>
                <a:spcPct val="0"/>
              </a:spcBef>
              <a:spcAft>
                <a:spcPct val="0"/>
              </a:spcAft>
            </a:pPr>
            <a:r>
              <a:rPr lang="en-US" sz="1600" dirty="0" smtClean="0">
                <a:latin typeface="Arial" pitchFamily="34" charset="0"/>
                <a:ea typeface="Times New Roman" pitchFamily="18" charset="0"/>
              </a:rPr>
              <a:t>Source: Ministry of Water and Power</a:t>
            </a:r>
            <a:endParaRPr lang="en-US" sz="1600" dirty="0" smtClean="0">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Gas Shortage</a:t>
            </a:r>
            <a:endParaRPr lang="en-US" dirty="0"/>
          </a:p>
        </p:txBody>
      </p:sp>
      <p:sp>
        <p:nvSpPr>
          <p:cNvPr id="3" name="Content Placeholder 2"/>
          <p:cNvSpPr>
            <a:spLocks noGrp="1"/>
          </p:cNvSpPr>
          <p:nvPr>
            <p:ph idx="1"/>
          </p:nvPr>
        </p:nvSpPr>
        <p:spPr/>
        <p:txBody>
          <a:bodyPr/>
          <a:lstStyle/>
          <a:p>
            <a:r>
              <a:rPr lang="en-US" sz="1800" dirty="0" smtClean="0"/>
              <a:t>The Sui Northern Gas Company Ltd (SNGPL) announced load shedding schedules never met the expectation of the manufactures and also not strict on the schedule being announced. </a:t>
            </a:r>
          </a:p>
          <a:p>
            <a:pPr>
              <a:buNone/>
            </a:pPr>
            <a:endParaRPr lang="en-US" sz="1800" dirty="0" smtClean="0"/>
          </a:p>
          <a:p>
            <a:r>
              <a:rPr lang="en-US" sz="1800" dirty="0" err="1" smtClean="0"/>
              <a:t>Aftab</a:t>
            </a:r>
            <a:r>
              <a:rPr lang="en-US" sz="1800" dirty="0" smtClean="0"/>
              <a:t> &amp; </a:t>
            </a:r>
            <a:r>
              <a:rPr lang="en-US" sz="1800" dirty="0" err="1" smtClean="0"/>
              <a:t>Mehreen</a:t>
            </a:r>
            <a:r>
              <a:rPr lang="en-US" sz="1800" dirty="0" smtClean="0"/>
              <a:t> (2010) explains that according to official of All Pakistan Textile Mills Association (APTMA) 60 to 70 percent of the industry has been badly affected and was unable to meet the production deadlines resulting in the loses. He also notified </a:t>
            </a:r>
            <a:r>
              <a:rPr lang="en-US" sz="1800" b="1" dirty="0" smtClean="0">
                <a:solidFill>
                  <a:srgbClr val="FF0000"/>
                </a:solidFill>
              </a:rPr>
              <a:t>that a loss of Rs.1 billion per day </a:t>
            </a:r>
            <a:r>
              <a:rPr lang="en-US" sz="1800" dirty="0" smtClean="0"/>
              <a:t>is being faced by the industry.</a:t>
            </a:r>
          </a:p>
          <a:p>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Technological Challenges</a:t>
            </a:r>
            <a:endParaRPr lang="en-US" dirty="0"/>
          </a:p>
        </p:txBody>
      </p:sp>
      <p:sp>
        <p:nvSpPr>
          <p:cNvPr id="3" name="Content Placeholder 2"/>
          <p:cNvSpPr>
            <a:spLocks noGrp="1"/>
          </p:cNvSpPr>
          <p:nvPr>
            <p:ph idx="1"/>
          </p:nvPr>
        </p:nvSpPr>
        <p:spPr/>
        <p:txBody>
          <a:bodyPr/>
          <a:lstStyle/>
          <a:p>
            <a:pPr algn="just"/>
            <a:r>
              <a:rPr lang="en-US" sz="1800" dirty="0" smtClean="0"/>
              <a:t>New and advance technology has resulted in competition around the world and now efficiency and productivity are important factors for a nation.</a:t>
            </a:r>
          </a:p>
          <a:p>
            <a:pPr algn="just"/>
            <a:endParaRPr lang="en-US" sz="1800" dirty="0" smtClean="0"/>
          </a:p>
          <a:p>
            <a:pPr algn="just"/>
            <a:r>
              <a:rPr lang="en-US" sz="1800" dirty="0" smtClean="0"/>
              <a:t> Pakistan’s 80% apparel industry is SME using traditional methodologies and machinery resulting in low performance of man and machines. </a:t>
            </a:r>
          </a:p>
          <a:p>
            <a:pPr algn="just">
              <a:buNone/>
            </a:pPr>
            <a:endParaRPr lang="en-US" sz="1800" dirty="0" smtClean="0"/>
          </a:p>
          <a:p>
            <a:pPr algn="just"/>
            <a:r>
              <a:rPr lang="en-US" sz="1800" dirty="0" smtClean="0"/>
              <a:t>As productivity of Pakistan industry is based on traditional methods, cost of production increases .</a:t>
            </a:r>
          </a:p>
          <a:p>
            <a:pPr algn="just"/>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Monetary Policy</a:t>
            </a:r>
            <a:endParaRPr lang="en-US" dirty="0"/>
          </a:p>
        </p:txBody>
      </p:sp>
      <p:sp>
        <p:nvSpPr>
          <p:cNvPr id="3" name="Content Placeholder 2"/>
          <p:cNvSpPr>
            <a:spLocks noGrp="1"/>
          </p:cNvSpPr>
          <p:nvPr>
            <p:ph idx="1"/>
          </p:nvPr>
        </p:nvSpPr>
        <p:spPr/>
        <p:txBody>
          <a:bodyPr/>
          <a:lstStyle/>
          <a:p>
            <a:pPr algn="just">
              <a:buNone/>
            </a:pPr>
            <a:r>
              <a:rPr lang="en-US" sz="1800" dirty="0" smtClean="0"/>
              <a:t>	Pakistan’s monetary policy  for industry is very much tight. There is almost 14% high mark up rate coupled with 20% inflation results in the higher cost of doing business. </a:t>
            </a:r>
          </a:p>
          <a:p>
            <a:pPr algn="just">
              <a:buNone/>
            </a:pPr>
            <a:endParaRPr lang="en-US" sz="1800" dirty="0" smtClean="0"/>
          </a:p>
          <a:p>
            <a:pPr algn="just">
              <a:buNone/>
            </a:pPr>
            <a:r>
              <a:rPr lang="en-US" sz="1800" dirty="0" smtClean="0"/>
              <a:t>	This also results in the </a:t>
            </a:r>
            <a:r>
              <a:rPr lang="en-US" sz="1800" b="1" dirty="0" smtClean="0">
                <a:solidFill>
                  <a:srgbClr val="FF0000"/>
                </a:solidFill>
              </a:rPr>
              <a:t>non competitiveness of the product prices </a:t>
            </a:r>
            <a:r>
              <a:rPr lang="en-US" sz="1800" dirty="0" smtClean="0"/>
              <a:t>and so reduces the market share. </a:t>
            </a:r>
          </a:p>
          <a:p>
            <a:pPr algn="just">
              <a:buNone/>
            </a:pPr>
            <a:endParaRPr lang="en-US" sz="1800" dirty="0" smtClean="0"/>
          </a:p>
          <a:p>
            <a:pPr algn="just">
              <a:buNone/>
            </a:pPr>
            <a:r>
              <a:rPr lang="en-US" sz="1800" dirty="0" smtClean="0"/>
              <a:t>	On the other hand, Government of Bangladesh is offering industrial loan at a special interest rate of 9 to 11% to support their readymade garment industry (Shah, 2011).</a:t>
            </a:r>
          </a:p>
          <a:p>
            <a:pPr algn="just"/>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3.jpg"/>
          <p:cNvPicPr>
            <a:picLocks noChangeAspect="1"/>
          </p:cNvPicPr>
          <p:nvPr/>
        </p:nvPicPr>
        <p:blipFill>
          <a:blip r:embed="rId2"/>
          <a:srcRect/>
          <a:stretch>
            <a:fillRect/>
          </a:stretch>
        </p:blipFill>
        <p:spPr bwMode="auto">
          <a:xfrm>
            <a:off x="0" y="0"/>
            <a:ext cx="9144000" cy="457200"/>
          </a:xfrm>
          <a:prstGeom prst="rect">
            <a:avLst/>
          </a:prstGeom>
          <a:noFill/>
          <a:ln w="9525">
            <a:noFill/>
            <a:miter lim="800000"/>
            <a:headEnd/>
            <a:tailEnd/>
          </a:ln>
        </p:spPr>
      </p:pic>
      <p:pic>
        <p:nvPicPr>
          <p:cNvPr id="3075" name="Picture 2" descr="5.jpg"/>
          <p:cNvPicPr>
            <a:picLocks noChangeAspect="1"/>
          </p:cNvPicPr>
          <p:nvPr/>
        </p:nvPicPr>
        <p:blipFill>
          <a:blip r:embed="rId3"/>
          <a:srcRect/>
          <a:stretch>
            <a:fillRect/>
          </a:stretch>
        </p:blipFill>
        <p:spPr bwMode="auto">
          <a:xfrm>
            <a:off x="2362200" y="5029200"/>
            <a:ext cx="4419600" cy="457200"/>
          </a:xfrm>
          <a:prstGeom prst="rect">
            <a:avLst/>
          </a:prstGeom>
          <a:noFill/>
          <a:ln w="9525">
            <a:noFill/>
            <a:miter lim="800000"/>
            <a:headEnd/>
            <a:tailEnd/>
          </a:ln>
        </p:spPr>
      </p:pic>
      <p:pic>
        <p:nvPicPr>
          <p:cNvPr id="3076" name="Picture 4" descr="Untitled-1.jpg"/>
          <p:cNvPicPr>
            <a:picLocks noChangeAspect="1"/>
          </p:cNvPicPr>
          <p:nvPr/>
        </p:nvPicPr>
        <p:blipFill>
          <a:blip r:embed="rId4" cstate="print"/>
          <a:srcRect/>
          <a:stretch>
            <a:fillRect/>
          </a:stretch>
        </p:blipFill>
        <p:spPr bwMode="auto">
          <a:xfrm>
            <a:off x="8763000" y="0"/>
            <a:ext cx="381000" cy="381000"/>
          </a:xfrm>
          <a:prstGeom prst="rect">
            <a:avLst/>
          </a:prstGeom>
          <a:noFill/>
          <a:ln w="9525">
            <a:noFill/>
            <a:miter lim="800000"/>
            <a:headEnd/>
            <a:tailEnd/>
          </a:ln>
        </p:spPr>
      </p:pic>
      <p:sp>
        <p:nvSpPr>
          <p:cNvPr id="5" name="Rectangle 4"/>
          <p:cNvSpPr/>
          <p:nvPr/>
        </p:nvSpPr>
        <p:spPr>
          <a:xfrm>
            <a:off x="990600" y="1219200"/>
            <a:ext cx="7086600" cy="1323439"/>
          </a:xfrm>
          <a:prstGeom prst="rect">
            <a:avLst/>
          </a:prstGeom>
        </p:spPr>
        <p:txBody>
          <a:bodyPr wrap="square">
            <a:spAutoFit/>
          </a:bodyPr>
          <a:lstStyle/>
          <a:p>
            <a:pPr algn="ctr"/>
            <a:r>
              <a:rPr lang="en-US" sz="4000" dirty="0" smtClean="0"/>
              <a:t>Challenges to Pakistan's Value Added Industry</a:t>
            </a:r>
            <a:endParaRPr lang="en-US" sz="4000" dirty="0"/>
          </a:p>
        </p:txBody>
      </p:sp>
      <p:sp>
        <p:nvSpPr>
          <p:cNvPr id="6" name="Subtitle 2"/>
          <p:cNvSpPr>
            <a:spLocks noGrp="1"/>
          </p:cNvSpPr>
          <p:nvPr>
            <p:ph type="subTitle" idx="1"/>
          </p:nvPr>
        </p:nvSpPr>
        <p:spPr>
          <a:xfrm>
            <a:off x="1371600" y="2819400"/>
            <a:ext cx="6400800" cy="1447800"/>
          </a:xfrm>
        </p:spPr>
        <p:txBody>
          <a:bodyPr>
            <a:normAutofit/>
          </a:bodyPr>
          <a:lstStyle/>
          <a:p>
            <a:r>
              <a:rPr lang="en-US" sz="1600" dirty="0" smtClean="0">
                <a:solidFill>
                  <a:schemeClr val="tx1"/>
                </a:solidFill>
              </a:rPr>
              <a:t>Presented by </a:t>
            </a:r>
          </a:p>
          <a:p>
            <a:r>
              <a:rPr lang="en-US" sz="1600" dirty="0" err="1" smtClean="0">
                <a:solidFill>
                  <a:schemeClr val="tx1"/>
                </a:solidFill>
              </a:rPr>
              <a:t>Kamran</a:t>
            </a:r>
            <a:r>
              <a:rPr lang="en-US" sz="1600" dirty="0" smtClean="0">
                <a:solidFill>
                  <a:schemeClr val="tx1"/>
                </a:solidFill>
              </a:rPr>
              <a:t> </a:t>
            </a:r>
            <a:r>
              <a:rPr lang="en-US" sz="1600" dirty="0" err="1" smtClean="0">
                <a:solidFill>
                  <a:schemeClr val="tx1"/>
                </a:solidFill>
              </a:rPr>
              <a:t>Yousef</a:t>
            </a:r>
            <a:r>
              <a:rPr lang="en-US" sz="1600" dirty="0" smtClean="0">
                <a:solidFill>
                  <a:schemeClr val="tx1"/>
                </a:solidFill>
              </a:rPr>
              <a:t> </a:t>
            </a:r>
            <a:r>
              <a:rPr lang="en-US" sz="1600" dirty="0" err="1" smtClean="0">
                <a:solidFill>
                  <a:schemeClr val="tx1"/>
                </a:solidFill>
              </a:rPr>
              <a:t>Sandhu</a:t>
            </a:r>
            <a:r>
              <a:rPr lang="en-US" sz="1600" dirty="0" smtClean="0">
                <a:solidFill>
                  <a:schemeClr val="tx1"/>
                </a:solidFill>
              </a:rPr>
              <a:t> (PhD Scholar)</a:t>
            </a:r>
          </a:p>
          <a:p>
            <a:r>
              <a:rPr lang="en-US" sz="1600" dirty="0" smtClean="0">
                <a:solidFill>
                  <a:schemeClr val="tx1"/>
                </a:solidFill>
              </a:rPr>
              <a:t>Project Director/Principal</a:t>
            </a:r>
          </a:p>
          <a:p>
            <a:r>
              <a:rPr lang="en-US" sz="1600" dirty="0" smtClean="0">
                <a:solidFill>
                  <a:schemeClr val="tx1"/>
                </a:solidFill>
              </a:rPr>
              <a:t>Pakistan Readymade Garment  Technical Training Institute – Lahore.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kumimoji="0" lang="en-US" sz="3200" b="0" i="0" u="none" strike="noStrike" cap="none" normalizeH="0" baseline="0" dirty="0" smtClean="0">
                <a:ln>
                  <a:noFill/>
                </a:ln>
                <a:solidFill>
                  <a:schemeClr val="tx1"/>
                </a:solidFill>
                <a:effectLst/>
                <a:latin typeface="Arial" pitchFamily="34" charset="0"/>
                <a:ea typeface="Times New Roman" pitchFamily="18" charset="0"/>
              </a:rPr>
              <a:t>Interest Rate Comparison FY 2010</a:t>
            </a:r>
            <a:r>
              <a:rPr kumimoji="0" lang="en-US" sz="3200" b="0" i="0" u="none" strike="noStrike" cap="none" normalizeH="0" baseline="0" dirty="0" smtClean="0">
                <a:ln>
                  <a:noFill/>
                </a:ln>
                <a:solidFill>
                  <a:schemeClr val="tx1"/>
                </a:solidFill>
                <a:effectLst/>
                <a:latin typeface="Arial" pitchFamily="34" charset="0"/>
              </a:rPr>
              <a:t/>
            </a:r>
            <a:br>
              <a:rPr kumimoji="0" lang="en-US" sz="3200" b="0" i="0" u="none" strike="noStrike" cap="none" normalizeH="0" baseline="0" dirty="0" smtClean="0">
                <a:ln>
                  <a:noFill/>
                </a:ln>
                <a:solidFill>
                  <a:schemeClr val="tx1"/>
                </a:solidFill>
                <a:effectLst/>
                <a:latin typeface="Arial" pitchFamily="34" charset="0"/>
              </a:rPr>
            </a:br>
            <a:endParaRPr lang="en-US" sz="3200" dirty="0"/>
          </a:p>
        </p:txBody>
      </p:sp>
      <p:graphicFrame>
        <p:nvGraphicFramePr>
          <p:cNvPr id="4" name="Chart 3"/>
          <p:cNvGraphicFramePr/>
          <p:nvPr/>
        </p:nvGraphicFramePr>
        <p:xfrm>
          <a:off x="762000" y="1524000"/>
          <a:ext cx="73914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04800" y="4953000"/>
            <a:ext cx="3467681" cy="369332"/>
          </a:xfrm>
          <a:prstGeom prst="rect">
            <a:avLst/>
          </a:prstGeom>
        </p:spPr>
        <p:txBody>
          <a:bodyPr wrap="none">
            <a:spAutoFit/>
          </a:bodyPr>
          <a:lstStyle/>
          <a:p>
            <a:pPr lvl="0" indent="457200" fontAlgn="base">
              <a:spcBef>
                <a:spcPct val="0"/>
              </a:spcBef>
              <a:spcAft>
                <a:spcPct val="0"/>
              </a:spcAft>
            </a:pPr>
            <a:r>
              <a:rPr lang="en-US" dirty="0" smtClean="0">
                <a:latin typeface="Arial" pitchFamily="34" charset="0"/>
                <a:ea typeface="Times New Roman" pitchFamily="18" charset="0"/>
              </a:rPr>
              <a:t>Source: Trading Economics</a:t>
            </a:r>
            <a:endParaRPr lang="en-US" sz="2400" dirty="0" smtClean="0">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Cost of Production</a:t>
            </a:r>
            <a:endParaRPr lang="en-US" dirty="0"/>
          </a:p>
        </p:txBody>
      </p:sp>
      <p:sp>
        <p:nvSpPr>
          <p:cNvPr id="3" name="Content Placeholder 2"/>
          <p:cNvSpPr>
            <a:spLocks noGrp="1"/>
          </p:cNvSpPr>
          <p:nvPr>
            <p:ph idx="1"/>
          </p:nvPr>
        </p:nvSpPr>
        <p:spPr/>
        <p:txBody>
          <a:bodyPr/>
          <a:lstStyle/>
          <a:p>
            <a:pPr>
              <a:buNone/>
            </a:pPr>
            <a:r>
              <a:rPr lang="en-US" sz="1800" dirty="0" smtClean="0"/>
              <a:t>Cost of Production increased due to</a:t>
            </a:r>
          </a:p>
          <a:p>
            <a:pPr>
              <a:buNone/>
            </a:pPr>
            <a:endParaRPr lang="en-US" sz="1800" dirty="0" smtClean="0"/>
          </a:p>
          <a:p>
            <a:r>
              <a:rPr lang="en-US" sz="1800" dirty="0" smtClean="0"/>
              <a:t>war on terrorism, </a:t>
            </a:r>
          </a:p>
          <a:p>
            <a:r>
              <a:rPr lang="en-US" sz="1800" dirty="0" smtClean="0"/>
              <a:t>currency devaluation, </a:t>
            </a:r>
          </a:p>
          <a:p>
            <a:r>
              <a:rPr lang="en-US" sz="1800" dirty="0" smtClean="0"/>
              <a:t>unexpected fluctuation of the yarn prices and </a:t>
            </a:r>
          </a:p>
          <a:p>
            <a:r>
              <a:rPr lang="en-US" sz="1800" dirty="0" smtClean="0"/>
              <a:t>international financial crunch, </a:t>
            </a:r>
          </a:p>
          <a:p>
            <a:pPr>
              <a:buNone/>
            </a:pPr>
            <a:endParaRPr lang="en-US" sz="1800" dirty="0" smtClean="0"/>
          </a:p>
          <a:p>
            <a:pPr>
              <a:buNone/>
            </a:pPr>
            <a:r>
              <a:rPr lang="en-US" sz="1800" dirty="0" smtClean="0"/>
              <a:t>cost of doing business in Pakistan has increased. </a:t>
            </a:r>
          </a:p>
          <a:p>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t>Duty Draw Back on value added sector </a:t>
            </a:r>
            <a:endParaRPr lang="en-US" sz="3000" dirty="0"/>
          </a:p>
        </p:txBody>
      </p:sp>
      <p:sp>
        <p:nvSpPr>
          <p:cNvPr id="3" name="Content Placeholder 2"/>
          <p:cNvSpPr>
            <a:spLocks noGrp="1"/>
          </p:cNvSpPr>
          <p:nvPr>
            <p:ph idx="1"/>
          </p:nvPr>
        </p:nvSpPr>
        <p:spPr/>
        <p:txBody>
          <a:bodyPr/>
          <a:lstStyle/>
          <a:p>
            <a:pPr algn="just"/>
            <a:r>
              <a:rPr lang="en-US" sz="1800" dirty="0" smtClean="0"/>
              <a:t>Government of Pakistan announced subsidy of 6% to apparel sector by keeping in view the subsidy offered by china, India and Bangladesh till 2008. However, 6 % R&amp;D is far less than competitor countries but it gave sign of relief to manufacturers.</a:t>
            </a:r>
          </a:p>
          <a:p>
            <a:pPr algn="just"/>
            <a:endParaRPr lang="en-US" sz="1800" dirty="0" smtClean="0"/>
          </a:p>
          <a:p>
            <a:pPr algn="just"/>
            <a:r>
              <a:rPr lang="en-US" sz="1800" dirty="0" smtClean="0"/>
              <a:t>From 2008 onward duty drawback has been reduced to 3% for apparel sector of Pakistan. But unfortunately, duty drawback claims have not been catered timely by the state bank of Pakistan and manufactures are waiting for the same. </a:t>
            </a:r>
          </a:p>
          <a:p>
            <a:pPr algn="just"/>
            <a:endParaRPr lang="en-U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Duty Draw Back rates of different countries</a:t>
            </a:r>
            <a:endParaRPr lang="en-US" sz="3000" dirty="0"/>
          </a:p>
        </p:txBody>
      </p:sp>
      <p:graphicFrame>
        <p:nvGraphicFramePr>
          <p:cNvPr id="4" name="Chart 3"/>
          <p:cNvGraphicFramePr/>
          <p:nvPr/>
        </p:nvGraphicFramePr>
        <p:xfrm>
          <a:off x="1447800" y="1643062"/>
          <a:ext cx="6400800" cy="308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4470737"/>
            <a:ext cx="3270447" cy="1015663"/>
          </a:xfrm>
          <a:prstGeom prst="rect">
            <a:avLst/>
          </a:prstGeom>
          <a:noFill/>
        </p:spPr>
        <p:txBody>
          <a:bodyPr wrap="none" rtlCol="0">
            <a:spAutoFit/>
          </a:bodyPr>
          <a:lstStyle/>
          <a:p>
            <a:r>
              <a:rPr lang="en-US" sz="1200" dirty="0" smtClean="0"/>
              <a:t>Source:</a:t>
            </a:r>
          </a:p>
          <a:p>
            <a:r>
              <a:rPr lang="en-US" sz="1200" dirty="0" smtClean="0"/>
              <a:t>Ministry of Commerce –China (2007)</a:t>
            </a:r>
          </a:p>
          <a:p>
            <a:r>
              <a:rPr lang="en-US" sz="1200" dirty="0" smtClean="0"/>
              <a:t>Pakistan Textile Policy (2009-2014)</a:t>
            </a:r>
          </a:p>
          <a:p>
            <a:r>
              <a:rPr lang="en-US" sz="1200" dirty="0" smtClean="0"/>
              <a:t>Circular No.  35/2010-Cus., New Delhi (2010)</a:t>
            </a:r>
          </a:p>
          <a:p>
            <a:endParaRPr lang="en-US"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Foreign Direct Investment</a:t>
            </a:r>
            <a:endParaRPr lang="en-US" dirty="0"/>
          </a:p>
        </p:txBody>
      </p:sp>
      <p:sp>
        <p:nvSpPr>
          <p:cNvPr id="3" name="Content Placeholder 2"/>
          <p:cNvSpPr>
            <a:spLocks noGrp="1"/>
          </p:cNvSpPr>
          <p:nvPr>
            <p:ph idx="1"/>
          </p:nvPr>
        </p:nvSpPr>
        <p:spPr/>
        <p:txBody>
          <a:bodyPr/>
          <a:lstStyle/>
          <a:p>
            <a:pPr algn="just"/>
            <a:r>
              <a:rPr lang="en-US" sz="1800" dirty="0" smtClean="0"/>
              <a:t>Due to the global economic crises, unpredictable policies, energy crises, and international situation, FDI declined by </a:t>
            </a:r>
            <a:r>
              <a:rPr lang="en-US" sz="1800" b="1" dirty="0" smtClean="0">
                <a:solidFill>
                  <a:srgbClr val="FF0000"/>
                </a:solidFill>
              </a:rPr>
              <a:t>31.2% in 2008-09 </a:t>
            </a:r>
            <a:r>
              <a:rPr lang="en-US" sz="1800" dirty="0" smtClean="0"/>
              <a:t>as compare to the last fiscal year. In the current fiscal year, this situation further worsted and declined by </a:t>
            </a:r>
            <a:r>
              <a:rPr lang="en-US" sz="1800" dirty="0" smtClean="0">
                <a:solidFill>
                  <a:srgbClr val="FF0000"/>
                </a:solidFill>
              </a:rPr>
              <a:t>44.7%</a:t>
            </a:r>
            <a:r>
              <a:rPr lang="en-US" sz="1800" dirty="0" smtClean="0"/>
              <a:t> (Economic Survey 2009-10). </a:t>
            </a:r>
          </a:p>
          <a:p>
            <a:pPr algn="just"/>
            <a:endParaRPr lang="en-US" sz="1800" dirty="0" smtClean="0"/>
          </a:p>
          <a:p>
            <a:pPr algn="just"/>
            <a:r>
              <a:rPr lang="en-US" sz="1800" dirty="0" smtClean="0"/>
              <a:t>On the contrary investment in oil and gas slowed down as compared to the last year so resulting in the higher prices of the utilities for the local industry (Economic Survey 2009-10).</a:t>
            </a:r>
          </a:p>
          <a:p>
            <a:pPr algn="just"/>
            <a:endParaRPr lang="en-US" sz="1800" dirty="0" smtClean="0"/>
          </a:p>
          <a:p>
            <a:pPr algn="just"/>
            <a:r>
              <a:rPr lang="en-US" sz="1800" dirty="0" smtClean="0"/>
              <a:t>Government should take immediate actions to provide friendly policies for international investors so that Pakistan’s current situation should be taken care. </a:t>
            </a:r>
          </a:p>
          <a:p>
            <a:pPr algn="just"/>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t>Foreign Direct Investment in Pakistan (US $ Billion)</a:t>
            </a:r>
            <a:endParaRPr lang="en-US" sz="3000" b="1" dirty="0"/>
          </a:p>
        </p:txBody>
      </p:sp>
      <p:graphicFrame>
        <p:nvGraphicFramePr>
          <p:cNvPr id="4" name="Object 3"/>
          <p:cNvGraphicFramePr>
            <a:graphicFrameLocks noGrp="1"/>
          </p:cNvGraphicFramePr>
          <p:nvPr>
            <p:ph sz="quarter" idx="1"/>
          </p:nvPr>
        </p:nvGraphicFramePr>
        <p:xfrm>
          <a:off x="1447800" y="1219200"/>
          <a:ext cx="6096000" cy="3429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81000" y="4800601"/>
            <a:ext cx="3631122" cy="276999"/>
          </a:xfrm>
          <a:prstGeom prst="rect">
            <a:avLst/>
          </a:prstGeom>
          <a:noFill/>
        </p:spPr>
        <p:txBody>
          <a:bodyPr wrap="square" rtlCol="0">
            <a:spAutoFit/>
          </a:bodyPr>
          <a:lstStyle/>
          <a:p>
            <a:r>
              <a:rPr lang="en-US" sz="1200" dirty="0" smtClean="0"/>
              <a:t>Source: Economic Survey of Pakistan (2009-2010)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Imbalance Governmental policies:</a:t>
            </a:r>
            <a:endParaRPr lang="en-US" dirty="0"/>
          </a:p>
        </p:txBody>
      </p:sp>
      <p:sp>
        <p:nvSpPr>
          <p:cNvPr id="3" name="Content Placeholder 2"/>
          <p:cNvSpPr>
            <a:spLocks noGrp="1"/>
          </p:cNvSpPr>
          <p:nvPr>
            <p:ph idx="1"/>
          </p:nvPr>
        </p:nvSpPr>
        <p:spPr/>
        <p:txBody>
          <a:bodyPr/>
          <a:lstStyle/>
          <a:p>
            <a:pPr algn="just"/>
            <a:r>
              <a:rPr lang="en-US" sz="1800" dirty="0" smtClean="0"/>
              <a:t>Because of inappropriate and imbalance polices for the value added sector of Pakistan, there is decreasing trend of foreign direct investment, insufficient export processing zones. </a:t>
            </a:r>
          </a:p>
          <a:p>
            <a:pPr algn="just"/>
            <a:endParaRPr lang="en-US" sz="1800" dirty="0" smtClean="0"/>
          </a:p>
          <a:p>
            <a:pPr algn="just"/>
            <a:r>
              <a:rPr lang="en-US" sz="1800" dirty="0" smtClean="0"/>
              <a:t>According to Textiles Policy 2009-14 a target of US$25 Billion has been set to achieve till 2015 where as Bangladesh is expecting its growth </a:t>
            </a:r>
            <a:r>
              <a:rPr lang="en-US" sz="1800" dirty="0" err="1" smtClean="0"/>
              <a:t>upto</a:t>
            </a:r>
            <a:r>
              <a:rPr lang="en-US" sz="1800" dirty="0" smtClean="0"/>
              <a:t> US$ 40 billion  till 2015 (Shah, 2011).  To achieve the target, favorable policies should be implemented for the target of US$ 25 Billion.</a:t>
            </a:r>
          </a:p>
          <a:p>
            <a:pPr algn="just"/>
            <a:endParaRPr lang="en-US" sz="1800" dirty="0" smtClean="0"/>
          </a:p>
          <a:p>
            <a:pPr algn="just"/>
            <a:r>
              <a:rPr lang="en-US" sz="1800" dirty="0" smtClean="0"/>
              <a:t>Government is planning to apply the Reformed General Sales Tax (RGST) on manufacturers. As 80% manufacturers comes under SME category, RGST will result in shortage of finance for their operations and will be unable to confront in this situation. </a:t>
            </a:r>
          </a:p>
          <a:p>
            <a:pPr algn="just"/>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Socio-cultural factors</a:t>
            </a:r>
            <a:endParaRPr lang="en-US" dirty="0"/>
          </a:p>
        </p:txBody>
      </p:sp>
      <p:sp>
        <p:nvSpPr>
          <p:cNvPr id="3" name="Content Placeholder 2"/>
          <p:cNvSpPr>
            <a:spLocks noGrp="1"/>
          </p:cNvSpPr>
          <p:nvPr>
            <p:ph idx="1"/>
          </p:nvPr>
        </p:nvSpPr>
        <p:spPr/>
        <p:txBody>
          <a:bodyPr/>
          <a:lstStyle/>
          <a:p>
            <a:r>
              <a:rPr lang="en-US" sz="1800" dirty="0" smtClean="0"/>
              <a:t>Pakistan Institute of Labor Education and Research (2009) depicts that there is 30% female workforce in RMG industry of Pakistan. </a:t>
            </a:r>
          </a:p>
          <a:p>
            <a:endParaRPr lang="en-US" sz="1800" dirty="0" smtClean="0"/>
          </a:p>
          <a:p>
            <a:r>
              <a:rPr lang="en-US" sz="1800" dirty="0" smtClean="0"/>
              <a:t>Shah (2011) explains that 80% workforce of Bangladesh textile industry, including RMG sector is comprised of female workforce. </a:t>
            </a:r>
          </a:p>
          <a:p>
            <a:endParaRPr lang="en-US" sz="1800" dirty="0" smtClean="0"/>
          </a:p>
          <a:p>
            <a:r>
              <a:rPr lang="en-US" sz="1800" dirty="0" smtClean="0"/>
              <a:t>In Pakistan, there are socio-cultural constraints for the females to join RMG or any other industry. There are many issues like, </a:t>
            </a:r>
          </a:p>
          <a:p>
            <a:pPr lvl="1"/>
            <a:r>
              <a:rPr lang="en-US" sz="1400" dirty="0" smtClean="0"/>
              <a:t>lack of training opportunities, </a:t>
            </a:r>
          </a:p>
          <a:p>
            <a:pPr lvl="1"/>
            <a:r>
              <a:rPr lang="en-US" sz="1400" dirty="0" smtClean="0"/>
              <a:t>transportation, </a:t>
            </a:r>
          </a:p>
          <a:p>
            <a:pPr lvl="1"/>
            <a:r>
              <a:rPr lang="en-US" sz="1400" dirty="0" smtClean="0"/>
              <a:t>male dominated house culture and </a:t>
            </a:r>
          </a:p>
          <a:p>
            <a:pPr lvl="1"/>
            <a:r>
              <a:rPr lang="en-US" sz="1400" dirty="0" smtClean="0"/>
              <a:t>poverty. </a:t>
            </a:r>
          </a:p>
          <a:p>
            <a:pPr lvl="1"/>
            <a:r>
              <a:rPr lang="en-US" sz="1400" dirty="0" smtClean="0"/>
              <a:t>Cultural Constrains </a:t>
            </a:r>
            <a:endParaRPr lang="en-US" sz="1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Apparel Export of Pakistan</a:t>
            </a:r>
            <a:endParaRPr lang="en-US" dirty="0"/>
          </a:p>
        </p:txBody>
      </p:sp>
      <p:sp>
        <p:nvSpPr>
          <p:cNvPr id="3" name="Content Placeholder 2"/>
          <p:cNvSpPr>
            <a:spLocks noGrp="1"/>
          </p:cNvSpPr>
          <p:nvPr>
            <p:ph idx="1"/>
          </p:nvPr>
        </p:nvSpPr>
        <p:spPr/>
        <p:txBody>
          <a:bodyPr/>
          <a:lstStyle/>
          <a:p>
            <a:r>
              <a:rPr lang="en-US" sz="1800" dirty="0" smtClean="0"/>
              <a:t>Export of readymade garments showed a negative trend </a:t>
            </a:r>
            <a:r>
              <a:rPr lang="en-US" sz="1800" dirty="0" smtClean="0">
                <a:solidFill>
                  <a:srgbClr val="FF0000"/>
                </a:solidFill>
              </a:rPr>
              <a:t>of 20% from 2007-08 to 2009-10. </a:t>
            </a:r>
          </a:p>
          <a:p>
            <a:pPr>
              <a:buNone/>
            </a:pPr>
            <a:endParaRPr lang="en-US" sz="1800" dirty="0" smtClean="0"/>
          </a:p>
          <a:p>
            <a:r>
              <a:rPr lang="en-US" sz="1800" dirty="0" smtClean="0"/>
              <a:t>Pakistan was the Asian player before 2000 but due to the internal problems, it starts loosing the international market share. </a:t>
            </a:r>
          </a:p>
          <a:p>
            <a:endParaRPr lang="en-US" sz="1800" dirty="0" smtClean="0"/>
          </a:p>
          <a:p>
            <a:r>
              <a:rPr lang="en-US" sz="1800" dirty="0" smtClean="0"/>
              <a:t>Nowadays, main market of </a:t>
            </a:r>
            <a:r>
              <a:rPr lang="en-US" sz="1800" dirty="0" err="1" smtClean="0"/>
              <a:t>Pakiatn</a:t>
            </a:r>
            <a:r>
              <a:rPr lang="en-US" sz="1800" dirty="0" smtClean="0"/>
              <a:t> is USA and after that Europe. There is need to explore japans market, Middle East and some countries of the Europe union (</a:t>
            </a:r>
            <a:r>
              <a:rPr lang="en-US" sz="1800" dirty="0" err="1" smtClean="0"/>
              <a:t>Memon</a:t>
            </a:r>
            <a:r>
              <a:rPr lang="en-US" sz="1800" dirty="0" smtClean="0"/>
              <a:t>. 2011)  </a:t>
            </a:r>
          </a:p>
          <a:p>
            <a:endParaRPr lang="en-US" sz="1800" dirty="0" smtClean="0"/>
          </a:p>
          <a:p>
            <a:r>
              <a:rPr lang="en-US" sz="1800" dirty="0" err="1" smtClean="0"/>
              <a:t>Kalim</a:t>
            </a:r>
            <a:r>
              <a:rPr lang="en-US" sz="1800" dirty="0" smtClean="0"/>
              <a:t> and </a:t>
            </a:r>
            <a:r>
              <a:rPr lang="en-US" sz="1800" dirty="0" err="1" smtClean="0"/>
              <a:t>Lodhi</a:t>
            </a:r>
            <a:r>
              <a:rPr lang="en-US" sz="1800" dirty="0" smtClean="0"/>
              <a:t> (2005) emphasize that Pakistan must take drastic steps to make its industry more </a:t>
            </a:r>
            <a:r>
              <a:rPr lang="en-US" sz="1800" b="1" dirty="0" smtClean="0">
                <a:solidFill>
                  <a:srgbClr val="FF0000"/>
                </a:solidFill>
              </a:rPr>
              <a:t>knowledge intensive</a:t>
            </a:r>
            <a:r>
              <a:rPr lang="en-US" sz="1800" dirty="0" smtClean="0"/>
              <a:t>; otherwise Pakistan would be at risk of losing even its present share of world exports. </a:t>
            </a:r>
          </a:p>
          <a:p>
            <a:endParaRPr lang="en-US"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Apparel Export of Pakistan</a:t>
            </a:r>
            <a:endParaRPr lang="en-US" dirty="0"/>
          </a:p>
        </p:txBody>
      </p:sp>
      <p:graphicFrame>
        <p:nvGraphicFramePr>
          <p:cNvPr id="4" name="Object 1"/>
          <p:cNvGraphicFramePr>
            <a:graphicFrameLocks noGrp="1"/>
          </p:cNvGraphicFramePr>
          <p:nvPr>
            <p:ph sz="quarter" idx="1"/>
          </p:nvPr>
        </p:nvGraphicFramePr>
        <p:xfrm>
          <a:off x="762000" y="1524000"/>
          <a:ext cx="77724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43000" y="4876800"/>
            <a:ext cx="2527167" cy="369332"/>
          </a:xfrm>
          <a:prstGeom prst="rect">
            <a:avLst/>
          </a:prstGeom>
          <a:noFill/>
        </p:spPr>
        <p:txBody>
          <a:bodyPr wrap="none" rtlCol="0">
            <a:spAutoFit/>
          </a:bodyPr>
          <a:lstStyle/>
          <a:p>
            <a:r>
              <a:rPr lang="en-US" dirty="0" smtClean="0"/>
              <a:t>Source: </a:t>
            </a:r>
            <a:r>
              <a:rPr lang="en-US" dirty="0" err="1" smtClean="0"/>
              <a:t>Memon</a:t>
            </a:r>
            <a:r>
              <a:rPr lang="en-US" dirty="0" smtClean="0"/>
              <a:t> (2011)</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ABSTRACT </a:t>
            </a:r>
            <a:endParaRPr lang="en-US" dirty="0"/>
          </a:p>
        </p:txBody>
      </p:sp>
      <p:sp>
        <p:nvSpPr>
          <p:cNvPr id="3" name="Content Placeholder 2"/>
          <p:cNvSpPr>
            <a:spLocks noGrp="1"/>
          </p:cNvSpPr>
          <p:nvPr>
            <p:ph idx="1"/>
          </p:nvPr>
        </p:nvSpPr>
        <p:spPr/>
        <p:txBody>
          <a:bodyPr/>
          <a:lstStyle/>
          <a:p>
            <a:pPr algn="just"/>
            <a:r>
              <a:rPr lang="en-US" sz="1600" dirty="0" smtClean="0"/>
              <a:t>The Textile and Clothing sector is one of the most competitive and value added sectors of economy of Pakistan. It is the only sector who contributed US$9.579 Billion (54.16%) in export for the year 2008-09. </a:t>
            </a:r>
          </a:p>
          <a:p>
            <a:pPr algn="just"/>
            <a:endParaRPr lang="en-US" sz="1600" dirty="0" smtClean="0"/>
          </a:p>
          <a:p>
            <a:pPr algn="just"/>
            <a:r>
              <a:rPr lang="en-US" sz="1600" dirty="0" smtClean="0"/>
              <a:t>This sector is also a major contributor in </a:t>
            </a:r>
            <a:r>
              <a:rPr lang="en-US" sz="1600" b="1" dirty="0" smtClean="0">
                <a:solidFill>
                  <a:srgbClr val="FF0000"/>
                </a:solidFill>
              </a:rPr>
              <a:t>employment generation in the textile and apparel supply chain. </a:t>
            </a:r>
          </a:p>
          <a:p>
            <a:pPr algn="just"/>
            <a:endParaRPr lang="en-US" sz="1600" dirty="0" smtClean="0"/>
          </a:p>
          <a:p>
            <a:pPr algn="just"/>
            <a:r>
              <a:rPr lang="en-US" sz="1600" dirty="0" smtClean="0"/>
              <a:t>Pakistan is world’s 4</a:t>
            </a:r>
            <a:r>
              <a:rPr lang="en-US" sz="1600" baseline="30000" dirty="0" smtClean="0"/>
              <a:t>th</a:t>
            </a:r>
            <a:r>
              <a:rPr lang="en-US" sz="1600" dirty="0" smtClean="0"/>
              <a:t> largest producer and 3</a:t>
            </a:r>
            <a:r>
              <a:rPr lang="en-US" sz="1600" baseline="30000" dirty="0" smtClean="0"/>
              <a:t>rd</a:t>
            </a:r>
            <a:r>
              <a:rPr lang="en-US" sz="1600" dirty="0" smtClean="0"/>
              <a:t> largest consumer of cotton. </a:t>
            </a:r>
          </a:p>
          <a:p>
            <a:pPr algn="just"/>
            <a:endParaRPr lang="en-US" sz="1600" dirty="0" smtClean="0"/>
          </a:p>
          <a:p>
            <a:pPr algn="just"/>
            <a:r>
              <a:rPr lang="en-US" sz="1600" dirty="0" smtClean="0"/>
              <a:t>Its advantages start from integrated and advance manufacturing infrastructure, in house cotton and raw material availability, abundant manpower which leads to high value added production for the international customers. </a:t>
            </a:r>
          </a:p>
          <a:p>
            <a:pPr algn="just"/>
            <a:endParaRPr lang="en-US"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&amp; Recommendations</a:t>
            </a:r>
            <a:endParaRPr lang="en-US" dirty="0"/>
          </a:p>
        </p:txBody>
      </p:sp>
      <p:sp>
        <p:nvSpPr>
          <p:cNvPr id="3" name="Content Placeholder 2"/>
          <p:cNvSpPr>
            <a:spLocks noGrp="1"/>
          </p:cNvSpPr>
          <p:nvPr>
            <p:ph idx="1"/>
          </p:nvPr>
        </p:nvSpPr>
        <p:spPr>
          <a:xfrm>
            <a:off x="457200" y="1103312"/>
            <a:ext cx="8229600" cy="3621088"/>
          </a:xfrm>
        </p:spPr>
        <p:txBody>
          <a:bodyPr/>
          <a:lstStyle/>
          <a:p>
            <a:pPr algn="just"/>
            <a:r>
              <a:rPr lang="en-US" sz="1800" dirty="0" smtClean="0"/>
              <a:t>Apparel industry of Pakistan is passing through the </a:t>
            </a:r>
            <a:r>
              <a:rPr lang="en-US" sz="1800" dirty="0" smtClean="0">
                <a:solidFill>
                  <a:srgbClr val="FF0000"/>
                </a:solidFill>
              </a:rPr>
              <a:t>hardest period ever faced</a:t>
            </a:r>
            <a:r>
              <a:rPr lang="en-US" sz="1800" dirty="0" smtClean="0"/>
              <a:t>. The main reason of the situation is the Global economic crunch and internal issues of Pakistan. </a:t>
            </a:r>
          </a:p>
          <a:p>
            <a:pPr algn="just"/>
            <a:endParaRPr lang="en-US" sz="1800" dirty="0" smtClean="0"/>
          </a:p>
          <a:p>
            <a:pPr algn="just"/>
            <a:r>
              <a:rPr lang="en-US" sz="1800" dirty="0" smtClean="0"/>
              <a:t>Due to the energy crisis and increased fluctuation of yarn prices, as these are the basic drivers of industry, increased </a:t>
            </a:r>
            <a:r>
              <a:rPr lang="en-US" sz="1800" dirty="0" smtClean="0">
                <a:solidFill>
                  <a:srgbClr val="FF0000"/>
                </a:solidFill>
              </a:rPr>
              <a:t>the cost of production. </a:t>
            </a:r>
          </a:p>
          <a:p>
            <a:pPr algn="just"/>
            <a:endParaRPr lang="en-US" sz="1800" dirty="0" smtClean="0"/>
          </a:p>
          <a:p>
            <a:pPr algn="just"/>
            <a:r>
              <a:rPr lang="en-US" sz="1800" dirty="0" smtClean="0"/>
              <a:t>Moreover, </a:t>
            </a:r>
            <a:r>
              <a:rPr lang="en-US" sz="1800" dirty="0" smtClean="0">
                <a:solidFill>
                  <a:srgbClr val="FF0000"/>
                </a:solidFill>
              </a:rPr>
              <a:t>currency devaluation</a:t>
            </a:r>
            <a:r>
              <a:rPr lang="en-US" sz="1800" dirty="0" smtClean="0"/>
              <a:t> also resulted in the high cost of import of the raw material. Furthermore, inflation rate which went </a:t>
            </a:r>
            <a:r>
              <a:rPr lang="en-US" sz="1800" dirty="0" err="1" smtClean="0"/>
              <a:t>upto</a:t>
            </a:r>
            <a:r>
              <a:rPr lang="en-US" sz="1800" dirty="0" smtClean="0"/>
              <a:t> 25% and monetary policies for the apparel industry also resulted in the high cost of doing business. </a:t>
            </a:r>
          </a:p>
          <a:p>
            <a:pPr algn="just"/>
            <a:endParaRPr lang="en-US" sz="1800" dirty="0" smtClean="0"/>
          </a:p>
          <a:p>
            <a:pPr algn="just"/>
            <a:r>
              <a:rPr lang="en-US" sz="1800" dirty="0" smtClean="0"/>
              <a:t>War on terrorism is a major problem being faced by the industry and </a:t>
            </a:r>
            <a:r>
              <a:rPr lang="en-US" sz="1800" b="1" dirty="0" smtClean="0">
                <a:solidFill>
                  <a:srgbClr val="FF0000"/>
                </a:solidFill>
              </a:rPr>
              <a:t>international buyers</a:t>
            </a:r>
            <a:r>
              <a:rPr lang="en-US" sz="1800" dirty="0" smtClean="0"/>
              <a:t> are reluctant to travel to Pakistan. Instead they prefer to meet the manufacturers in Middle East and which is not possible for SME sector of Pakistan.</a:t>
            </a:r>
          </a:p>
          <a:p>
            <a:endParaRPr lang="en-US" sz="1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&amp; Recommendations</a:t>
            </a:r>
            <a:endParaRPr lang="en-US" dirty="0"/>
          </a:p>
        </p:txBody>
      </p:sp>
      <p:sp>
        <p:nvSpPr>
          <p:cNvPr id="3" name="Content Placeholder 2"/>
          <p:cNvSpPr>
            <a:spLocks noGrp="1"/>
          </p:cNvSpPr>
          <p:nvPr>
            <p:ph idx="1"/>
          </p:nvPr>
        </p:nvSpPr>
        <p:spPr/>
        <p:txBody>
          <a:bodyPr/>
          <a:lstStyle/>
          <a:p>
            <a:pPr algn="just"/>
            <a:r>
              <a:rPr lang="en-US" sz="1800" dirty="0" smtClean="0"/>
              <a:t>To compete with the neighboring countries i.e. China, India, Bangladesh and </a:t>
            </a:r>
            <a:r>
              <a:rPr lang="en-US" sz="1800" dirty="0" err="1" smtClean="0"/>
              <a:t>Srilanka</a:t>
            </a:r>
            <a:r>
              <a:rPr lang="en-US" sz="1800" dirty="0" smtClean="0"/>
              <a:t>, </a:t>
            </a:r>
            <a:r>
              <a:rPr lang="en-US" sz="1800" dirty="0" smtClean="0">
                <a:solidFill>
                  <a:srgbClr val="FF0000"/>
                </a:solidFill>
              </a:rPr>
              <a:t>level playing field </a:t>
            </a:r>
            <a:r>
              <a:rPr lang="en-US" sz="1800" dirty="0" smtClean="0"/>
              <a:t>has not been established by the government of Pakistan. </a:t>
            </a:r>
          </a:p>
          <a:p>
            <a:pPr algn="just"/>
            <a:endParaRPr lang="en-US" sz="1800" dirty="0" smtClean="0"/>
          </a:p>
          <a:p>
            <a:pPr algn="just"/>
            <a:r>
              <a:rPr lang="en-US" sz="1800" dirty="0" smtClean="0"/>
              <a:t>As cost of doing business is increasing day by day, Pakistan has started losing its market share and competitor countries are gaining the same. Due to this Pakistan has declined the export of textile and clothing by -10.22% in 2008-09. </a:t>
            </a:r>
          </a:p>
          <a:p>
            <a:pPr algn="just"/>
            <a:endParaRPr lang="en-US" sz="1800" dirty="0" smtClean="0"/>
          </a:p>
          <a:p>
            <a:pPr algn="just"/>
            <a:r>
              <a:rPr lang="en-US" sz="1800" dirty="0" smtClean="0"/>
              <a:t>Duty drawback has been decreased from 6% to 3% and which is a little sign of relief for the manufacturers but to get the claim of duty drawback is also a challenge for the industry.</a:t>
            </a:r>
          </a:p>
          <a:p>
            <a:pPr algn="just"/>
            <a:endParaRPr lang="en-US" sz="1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&amp; Recommendations</a:t>
            </a:r>
            <a:endParaRPr lang="en-US" dirty="0"/>
          </a:p>
        </p:txBody>
      </p:sp>
      <p:sp>
        <p:nvSpPr>
          <p:cNvPr id="3" name="Content Placeholder 2"/>
          <p:cNvSpPr>
            <a:spLocks noGrp="1"/>
          </p:cNvSpPr>
          <p:nvPr>
            <p:ph idx="1"/>
          </p:nvPr>
        </p:nvSpPr>
        <p:spPr/>
        <p:txBody>
          <a:bodyPr/>
          <a:lstStyle/>
          <a:p>
            <a:pPr>
              <a:buNone/>
            </a:pPr>
            <a:r>
              <a:rPr lang="en-US" sz="1800" dirty="0" smtClean="0"/>
              <a:t>	</a:t>
            </a:r>
          </a:p>
          <a:p>
            <a:pPr>
              <a:buNone/>
            </a:pPr>
            <a:endParaRPr lang="en-US" sz="1800" dirty="0" smtClean="0"/>
          </a:p>
          <a:p>
            <a:pPr>
              <a:buNone/>
            </a:pPr>
            <a:r>
              <a:rPr lang="en-US" sz="1800" dirty="0" smtClean="0"/>
              <a:t>	To save the garment industry which is the back bone of the economy as is labor intensive and foreign exchange earner and to meet the export target, </a:t>
            </a:r>
            <a:r>
              <a:rPr lang="en-US" sz="1800" b="1" dirty="0" smtClean="0"/>
              <a:t>favorable policies </a:t>
            </a:r>
            <a:r>
              <a:rPr lang="en-US" sz="1800" dirty="0" smtClean="0"/>
              <a:t>should be implemented for the following recommendations.</a:t>
            </a:r>
          </a:p>
          <a:p>
            <a:endParaRPr lang="en-US" sz="1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&amp; Recommendations</a:t>
            </a:r>
            <a:endParaRPr lang="en-US" dirty="0"/>
          </a:p>
        </p:txBody>
      </p:sp>
      <p:sp>
        <p:nvSpPr>
          <p:cNvPr id="3" name="Content Placeholder 2"/>
          <p:cNvSpPr>
            <a:spLocks noGrp="1"/>
          </p:cNvSpPr>
          <p:nvPr>
            <p:ph idx="1"/>
          </p:nvPr>
        </p:nvSpPr>
        <p:spPr/>
        <p:txBody>
          <a:bodyPr/>
          <a:lstStyle/>
          <a:p>
            <a:pPr lvl="0">
              <a:buFont typeface="+mj-lt"/>
              <a:buAutoNum type="arabicPeriod"/>
            </a:pPr>
            <a:endParaRPr lang="en-US" sz="1800" dirty="0" smtClean="0"/>
          </a:p>
          <a:p>
            <a:pPr lvl="0">
              <a:buFont typeface="+mj-lt"/>
              <a:buAutoNum type="arabicPeriod"/>
            </a:pPr>
            <a:r>
              <a:rPr lang="en-US" sz="1800" dirty="0" smtClean="0"/>
              <a:t>Same subsidies on export, energy, and bank refinance schemes as being awarded by India, Bangladesh, and China. </a:t>
            </a:r>
          </a:p>
          <a:p>
            <a:pPr lvl="0">
              <a:buFont typeface="+mj-lt"/>
              <a:buAutoNum type="arabicPeriod"/>
            </a:pPr>
            <a:r>
              <a:rPr lang="en-US" sz="1800" dirty="0" smtClean="0"/>
              <a:t>Favorable policies for Foreign Direct Investment (FDI) to Pakistan </a:t>
            </a:r>
          </a:p>
          <a:p>
            <a:pPr lvl="0">
              <a:buFont typeface="+mj-lt"/>
              <a:buAutoNum type="arabicPeriod"/>
            </a:pPr>
            <a:r>
              <a:rPr lang="en-US" sz="1800" dirty="0" smtClean="0"/>
              <a:t>Image building of Pakistan to attract the international buyers.</a:t>
            </a:r>
          </a:p>
          <a:p>
            <a:pPr lvl="0">
              <a:buFont typeface="+mj-lt"/>
              <a:buAutoNum type="arabicPeriod"/>
            </a:pPr>
            <a:r>
              <a:rPr lang="en-US" sz="1800" dirty="0" smtClean="0"/>
              <a:t>Financial support for the technology up gradation.</a:t>
            </a:r>
          </a:p>
          <a:p>
            <a:pPr lvl="0">
              <a:buFont typeface="+mj-lt"/>
              <a:buAutoNum type="arabicPeriod"/>
            </a:pPr>
            <a:r>
              <a:rPr lang="en-US" sz="1800" dirty="0" smtClean="0"/>
              <a:t>Financial support for the capacity building of human resource of the value added supply chain.</a:t>
            </a:r>
          </a:p>
          <a:p>
            <a:pPr lvl="0">
              <a:buFont typeface="+mj-lt"/>
              <a:buAutoNum type="arabicPeriod"/>
            </a:pPr>
            <a:r>
              <a:rPr lang="en-US" sz="1800" dirty="0" smtClean="0"/>
              <a:t>Control on the price fluctuation of raw material.</a:t>
            </a:r>
          </a:p>
          <a:p>
            <a:pPr>
              <a:buNone/>
            </a:pPr>
            <a:endParaRPr lang="en-US" sz="1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&amp; Recommendations</a:t>
            </a:r>
            <a:endParaRPr lang="en-US" dirty="0"/>
          </a:p>
        </p:txBody>
      </p:sp>
      <p:sp>
        <p:nvSpPr>
          <p:cNvPr id="3" name="Content Placeholder 2"/>
          <p:cNvSpPr>
            <a:spLocks noGrp="1"/>
          </p:cNvSpPr>
          <p:nvPr>
            <p:ph idx="1"/>
          </p:nvPr>
        </p:nvSpPr>
        <p:spPr/>
        <p:txBody>
          <a:bodyPr/>
          <a:lstStyle/>
          <a:p>
            <a:pPr lvl="0">
              <a:buNone/>
            </a:pPr>
            <a:endParaRPr lang="en-US" sz="1800" dirty="0" smtClean="0"/>
          </a:p>
          <a:p>
            <a:pPr lvl="0">
              <a:buNone/>
            </a:pPr>
            <a:r>
              <a:rPr lang="en-US" sz="1800" dirty="0" smtClean="0"/>
              <a:t>7.	Awareness and implementation of International Quality Standards. </a:t>
            </a:r>
          </a:p>
          <a:p>
            <a:pPr lvl="0">
              <a:buNone/>
            </a:pPr>
            <a:r>
              <a:rPr lang="en-US" sz="1800" dirty="0" smtClean="0"/>
              <a:t>8.    Interest rate should be lower down in order to survive this industry and Subsidy on Bank interest rate must be given.</a:t>
            </a:r>
          </a:p>
          <a:p>
            <a:pPr lvl="0">
              <a:buAutoNum type="arabicPeriod" startAt="9"/>
            </a:pPr>
            <a:r>
              <a:rPr lang="en-US" sz="1800" dirty="0" smtClean="0"/>
              <a:t>Removal of Energy Crisis </a:t>
            </a:r>
          </a:p>
          <a:p>
            <a:pPr lvl="0">
              <a:buAutoNum type="arabicPeriod" startAt="9"/>
            </a:pPr>
            <a:r>
              <a:rPr lang="en-US" sz="1800" dirty="0" smtClean="0"/>
              <a:t>Exploration of new Export Markets</a:t>
            </a:r>
          </a:p>
          <a:p>
            <a:pPr lvl="0">
              <a:buAutoNum type="arabicPeriod" startAt="9"/>
            </a:pPr>
            <a:r>
              <a:rPr lang="en-US" sz="1800" dirty="0" smtClean="0"/>
              <a:t>Duty free excess to Europe, USA, Japan etc.</a:t>
            </a:r>
          </a:p>
          <a:p>
            <a:pPr lvl="0">
              <a:buAutoNum type="arabicPeriod" startAt="9"/>
            </a:pPr>
            <a:r>
              <a:rPr lang="en-US" sz="1800" dirty="0" smtClean="0"/>
              <a:t> Government should support industry to work on the technical textile for value addition.</a:t>
            </a:r>
          </a:p>
          <a:p>
            <a:endParaRPr lang="en-US" sz="1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dirty="0"/>
          </a:p>
        </p:txBody>
      </p:sp>
      <p:sp>
        <p:nvSpPr>
          <p:cNvPr id="3" name="Content Placeholder 2"/>
          <p:cNvSpPr>
            <a:spLocks noGrp="1"/>
          </p:cNvSpPr>
          <p:nvPr>
            <p:ph idx="1"/>
          </p:nvPr>
        </p:nvSpPr>
        <p:spPr/>
        <p:txBody>
          <a:bodyPr/>
          <a:lstStyle/>
          <a:p>
            <a:pPr lvl="0"/>
            <a:r>
              <a:rPr lang="en-US" sz="1400" dirty="0" err="1" smtClean="0"/>
              <a:t>Aftab.A</a:t>
            </a:r>
            <a:r>
              <a:rPr lang="en-US" sz="1400" dirty="0" smtClean="0"/>
              <a:t>., &amp; </a:t>
            </a:r>
            <a:r>
              <a:rPr lang="en-US" sz="1400" dirty="0" err="1" smtClean="0"/>
              <a:t>Mahreen</a:t>
            </a:r>
            <a:r>
              <a:rPr lang="en-US" sz="1400" dirty="0" smtClean="0"/>
              <a:t>, K. (2010).Pakistan textile industry facing new challenges. </a:t>
            </a:r>
            <a:r>
              <a:rPr lang="en-US" sz="1400" i="1" dirty="0" smtClean="0"/>
              <a:t>Research Journal of International Studies</a:t>
            </a:r>
            <a:r>
              <a:rPr lang="en-US" sz="1400" dirty="0" smtClean="0"/>
              <a:t> 14, 21-29.</a:t>
            </a:r>
          </a:p>
          <a:p>
            <a:pPr lvl="0"/>
            <a:r>
              <a:rPr lang="en-US" sz="1400" dirty="0" err="1" smtClean="0"/>
              <a:t>Atilgan,T</a:t>
            </a:r>
            <a:r>
              <a:rPr lang="en-US" sz="1400" dirty="0" smtClean="0"/>
              <a:t> (2006). The effect of the textile and clothing sector of the economy of turkey. </a:t>
            </a:r>
            <a:r>
              <a:rPr lang="en-US" sz="1400" i="1" dirty="0" smtClean="0"/>
              <a:t>Fibers and Textile in eastern Europe </a:t>
            </a:r>
            <a:r>
              <a:rPr lang="en-US" sz="1400" dirty="0" smtClean="0"/>
              <a:t>14 No.4 (58).</a:t>
            </a:r>
          </a:p>
          <a:p>
            <a:pPr lvl="0"/>
            <a:r>
              <a:rPr lang="en-US" sz="1400" dirty="0" smtClean="0"/>
              <a:t>Adjusting Export Rebate Rate of Some Commodities (2007). Ministry of Finance and State Administration of Taxation, China. Available at </a:t>
            </a:r>
            <a:r>
              <a:rPr lang="en-US" sz="1400" u="sng" dirty="0" smtClean="0">
                <a:hlinkClick r:id="rId2"/>
              </a:rPr>
              <a:t>http://english.mofcom.gov.cn/aarticle/policyrelease/domesticpolicy/200707/20070704892463.html</a:t>
            </a:r>
            <a:r>
              <a:rPr lang="en-US" sz="1400" dirty="0" smtClean="0"/>
              <a:t>. Accessed on March 15, 2011.</a:t>
            </a:r>
          </a:p>
          <a:p>
            <a:pPr lvl="0"/>
            <a:r>
              <a:rPr lang="en-US" sz="1400" dirty="0" smtClean="0"/>
              <a:t>Circular No.35 (2010). New Delhi. Retrieved on March 14, 2011. Accessed from</a:t>
            </a:r>
            <a:r>
              <a:rPr lang="en-US" sz="1400" u="sng" dirty="0" smtClean="0">
                <a:hlinkClick r:id="rId3"/>
              </a:rPr>
              <a:t>http://taxlinks.blogspot.com/2010/09/all-industry-rates-of-duty-drawback.html#axzz1Gx0BKOrD</a:t>
            </a:r>
            <a:endParaRPr lang="en-US" sz="1400" u="sng" dirty="0" smtClean="0"/>
          </a:p>
          <a:p>
            <a:pPr lvl="0"/>
            <a:r>
              <a:rPr lang="en-US" sz="1400" dirty="0" smtClean="0"/>
              <a:t>Economic Survey (2008-09).  </a:t>
            </a:r>
            <a:r>
              <a:rPr lang="en-US" sz="1400" i="1" dirty="0" smtClean="0"/>
              <a:t>Economic Survey of Pakistan (2008-09)</a:t>
            </a:r>
            <a:r>
              <a:rPr lang="en-US" sz="1400" dirty="0" smtClean="0"/>
              <a:t>, Ministry of Finance, Government of Pakistan.</a:t>
            </a:r>
          </a:p>
          <a:p>
            <a:pPr lvl="0"/>
            <a:r>
              <a:rPr lang="en-US" sz="1400" dirty="0" smtClean="0"/>
              <a:t>Emerging Textile (2011). Pakistan Cotton Yarn Export Market Prices. Retrieved on March 2011. Accessed from </a:t>
            </a:r>
            <a:r>
              <a:rPr lang="en-US" sz="1400" u="sng" dirty="0" smtClean="0">
                <a:hlinkClick r:id="rId4"/>
              </a:rPr>
              <a:t>http://www.emergingtextiles.com/?-q=art&amp;s=100614-pakistan-yarn-export-market-price&amp;r=free</a:t>
            </a:r>
            <a:r>
              <a:rPr lang="en-US" sz="1400" dirty="0" smtClean="0"/>
              <a:t> </a:t>
            </a:r>
            <a:endParaRPr lang="en-US" sz="1400" b="1" dirty="0" smtClean="0"/>
          </a:p>
          <a:p>
            <a:pPr lvl="0"/>
            <a:r>
              <a:rPr lang="en-US" sz="1400" dirty="0" err="1" smtClean="0"/>
              <a:t>Kalim</a:t>
            </a:r>
            <a:r>
              <a:rPr lang="en-US" sz="1400" dirty="0" smtClean="0"/>
              <a:t>, R., </a:t>
            </a:r>
            <a:r>
              <a:rPr lang="en-US" sz="1400" dirty="0" err="1" smtClean="0"/>
              <a:t>Lodhi</a:t>
            </a:r>
            <a:r>
              <a:rPr lang="en-US" sz="1400" dirty="0" smtClean="0"/>
              <a:t>, S.A. (2002). The Knowledge-based Economy: Trends and Implications for Pakistan. </a:t>
            </a:r>
            <a:r>
              <a:rPr lang="en-US" sz="1400" i="1" dirty="0" smtClean="0"/>
              <a:t>Pakistan Development Review, 41:4 Part II(Winter 2002)</a:t>
            </a:r>
            <a:r>
              <a:rPr lang="en-US" sz="1400" dirty="0" smtClean="0"/>
              <a:t>, 787-804.</a:t>
            </a:r>
          </a:p>
          <a:p>
            <a:pPr>
              <a:buNone/>
            </a:pPr>
            <a:endParaRPr lang="en-US" sz="12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dirty="0"/>
          </a:p>
        </p:txBody>
      </p:sp>
      <p:sp>
        <p:nvSpPr>
          <p:cNvPr id="3" name="Content Placeholder 2"/>
          <p:cNvSpPr>
            <a:spLocks noGrp="1"/>
          </p:cNvSpPr>
          <p:nvPr>
            <p:ph idx="1"/>
          </p:nvPr>
        </p:nvSpPr>
        <p:spPr>
          <a:xfrm>
            <a:off x="457200" y="1103312"/>
            <a:ext cx="8382000" cy="3621088"/>
          </a:xfrm>
        </p:spPr>
        <p:txBody>
          <a:bodyPr/>
          <a:lstStyle/>
          <a:p>
            <a:r>
              <a:rPr lang="en-US" sz="1400" dirty="0" smtClean="0"/>
              <a:t> </a:t>
            </a:r>
            <a:r>
              <a:rPr lang="en-US" sz="1400" dirty="0" err="1" smtClean="0"/>
              <a:t>Memon</a:t>
            </a:r>
            <a:r>
              <a:rPr lang="en-US" sz="1400" dirty="0" smtClean="0"/>
              <a:t>, A. N. (2001). Readymade garment manufacturers face high cost of production. </a:t>
            </a:r>
            <a:r>
              <a:rPr lang="en-US" sz="1400" i="1" dirty="0" smtClean="0"/>
              <a:t>Pakistan Textile Journal.LX1, (37-38).  </a:t>
            </a:r>
          </a:p>
          <a:p>
            <a:r>
              <a:rPr lang="en-US" sz="1400" dirty="0" smtClean="0"/>
              <a:t>Organizing for labor rights. Women Workers in Textile/Readymade Garments Sector in Pakistan and Bangladesh. </a:t>
            </a:r>
          </a:p>
          <a:p>
            <a:r>
              <a:rPr lang="en-US" sz="1400" dirty="0" smtClean="0"/>
              <a:t>Pakistan Institute of Labor Education and Research.(2009).</a:t>
            </a:r>
            <a:r>
              <a:rPr lang="en-US" sz="1400" i="1" dirty="0" smtClean="0"/>
              <a:t>Organizing for labor rights; Women workers in textile/Readymade Garments sector in Pakistan and Bangladesh .Pakistan</a:t>
            </a:r>
            <a:r>
              <a:rPr lang="en-US" sz="1400" dirty="0" smtClean="0"/>
              <a:t>: </a:t>
            </a:r>
            <a:r>
              <a:rPr lang="en-US" sz="1400" dirty="0" err="1" smtClean="0"/>
              <a:t>ZeenatHisam</a:t>
            </a:r>
            <a:r>
              <a:rPr lang="en-US" sz="1400" dirty="0" smtClean="0"/>
              <a:t>.</a:t>
            </a:r>
          </a:p>
          <a:p>
            <a:pPr lvl="0"/>
            <a:r>
              <a:rPr lang="en-US" sz="1400" dirty="0" smtClean="0"/>
              <a:t>Pakistan Readymade Garments Manufacturers and Exporters Association (PRGMEA)</a:t>
            </a:r>
          </a:p>
          <a:p>
            <a:pPr lvl="0"/>
            <a:r>
              <a:rPr lang="en-US" sz="1400" dirty="0" smtClean="0"/>
              <a:t>Shah, A. (2011).</a:t>
            </a:r>
            <a:r>
              <a:rPr lang="en-US" sz="1400" i="1" dirty="0" smtClean="0"/>
              <a:t>Textile Performance –Bangladesh outclasses Pakistan. </a:t>
            </a:r>
            <a:r>
              <a:rPr lang="en-US" sz="1400" dirty="0" err="1" smtClean="0"/>
              <a:t>Retrievedon</a:t>
            </a:r>
            <a:r>
              <a:rPr lang="en-US" sz="1400" dirty="0" smtClean="0"/>
              <a:t> February 25,2011. Accessed from</a:t>
            </a:r>
            <a:r>
              <a:rPr lang="en-US" sz="1400" u="sng" dirty="0" smtClean="0">
                <a:hlinkClick r:id="rId2"/>
              </a:rPr>
              <a:t>http://agrihunt.com/index.php?option=com_content&amp;view=article&amp;id=260</a:t>
            </a:r>
            <a:endParaRPr lang="en-US" sz="1400" dirty="0" smtClean="0"/>
          </a:p>
          <a:p>
            <a:pPr lvl="0"/>
            <a:r>
              <a:rPr lang="en-US" sz="1400" dirty="0" err="1" smtClean="0"/>
              <a:t>Shahzad,A.,Fiaz,M.,Babak,M</a:t>
            </a:r>
            <a:r>
              <a:rPr lang="en-US" sz="1400" dirty="0" smtClean="0"/>
              <a:t>.,&amp; </a:t>
            </a:r>
            <a:r>
              <a:rPr lang="en-US" sz="1400" dirty="0" err="1" smtClean="0"/>
              <a:t>Kamran,S</a:t>
            </a:r>
            <a:r>
              <a:rPr lang="en-US" sz="1400" dirty="0" smtClean="0"/>
              <a:t>. (2010). Development of Textile Industrial Cluster in Pakistan. Asian</a:t>
            </a:r>
            <a:r>
              <a:rPr lang="en-US" sz="1400" i="1" dirty="0" smtClean="0"/>
              <a:t> Social Science</a:t>
            </a:r>
            <a:r>
              <a:rPr lang="en-US" sz="1400" dirty="0" smtClean="0"/>
              <a:t>(6)11, 123-140.</a:t>
            </a:r>
          </a:p>
          <a:p>
            <a:pPr lvl="0"/>
            <a:r>
              <a:rPr lang="en-US" sz="1400" dirty="0" smtClean="0"/>
              <a:t>Textile Policy 2009-14. Ministry of textile industry, Government of Pakistan.</a:t>
            </a:r>
          </a:p>
          <a:p>
            <a:pPr lvl="0"/>
            <a:r>
              <a:rPr lang="en-US" sz="1400" dirty="0" smtClean="0"/>
              <a:t>Trading Economics (2011).www.tradingeconomics.com. Accessed on March 9, 2011.</a:t>
            </a:r>
          </a:p>
          <a:p>
            <a:pPr lvl="0"/>
            <a:r>
              <a:rPr lang="en-US" sz="1400" dirty="0" smtClean="0"/>
              <a:t>TDAP (2010). Trade Development Authority of Pakistan . Available at www.tdap.gov.pk.</a:t>
            </a:r>
          </a:p>
          <a:p>
            <a:pPr lvl="0"/>
            <a:r>
              <a:rPr lang="en-US" sz="1400" dirty="0" smtClean="0"/>
              <a:t>Water and Power Division (2010). Ministry of Water and Power, Government of Pakistan available at </a:t>
            </a:r>
            <a:r>
              <a:rPr lang="en-US" sz="1400" u="sng" dirty="0" smtClean="0">
                <a:hlinkClick r:id="rId3"/>
              </a:rPr>
              <a:t>www.mowp.gov.pk</a:t>
            </a:r>
            <a:r>
              <a:rPr lang="en-US" sz="1400" dirty="0" smtClean="0"/>
              <a:t>. Accessed on Feb 2011.</a:t>
            </a:r>
          </a:p>
          <a:p>
            <a:pPr>
              <a:buNone/>
            </a:pPr>
            <a:endParaRPr lang="en-US" sz="1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t>Thank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ABSTRACT </a:t>
            </a:r>
            <a:endParaRPr lang="en-US" dirty="0"/>
          </a:p>
        </p:txBody>
      </p:sp>
      <p:sp>
        <p:nvSpPr>
          <p:cNvPr id="3" name="Content Placeholder 2"/>
          <p:cNvSpPr>
            <a:spLocks noGrp="1"/>
          </p:cNvSpPr>
          <p:nvPr>
            <p:ph idx="1"/>
          </p:nvPr>
        </p:nvSpPr>
        <p:spPr/>
        <p:txBody>
          <a:bodyPr/>
          <a:lstStyle/>
          <a:p>
            <a:r>
              <a:rPr lang="en-US" sz="1800" dirty="0" smtClean="0"/>
              <a:t>Despite of the advantages, Textile and value added sector is facing internal and external challenges and its performance registered </a:t>
            </a:r>
            <a:r>
              <a:rPr lang="en-US" sz="1800" b="1" dirty="0" smtClean="0">
                <a:solidFill>
                  <a:srgbClr val="FF0000"/>
                </a:solidFill>
              </a:rPr>
              <a:t>a decrease of (-10.22%) </a:t>
            </a:r>
            <a:r>
              <a:rPr lang="en-US" sz="1800" dirty="0" smtClean="0"/>
              <a:t>in 2008-09 as compared to the last fiscal year. </a:t>
            </a:r>
          </a:p>
          <a:p>
            <a:endParaRPr lang="en-US" sz="1800" dirty="0" smtClean="0"/>
          </a:p>
          <a:p>
            <a:r>
              <a:rPr lang="en-US" sz="1800" dirty="0" smtClean="0"/>
              <a:t>Major problems are policy imbalances, war on terrorism, energy crises, inflation, Pakistan’s image building along with the Global economic crunch etc. </a:t>
            </a:r>
          </a:p>
          <a:p>
            <a:endParaRPr lang="en-US" sz="1800" dirty="0" smtClean="0"/>
          </a:p>
          <a:p>
            <a:r>
              <a:rPr lang="en-US" sz="1800" dirty="0" smtClean="0"/>
              <a:t>This paper gives broad overview of the textile and apparel industry, challenges faced by the industry and how challenges can be overcome by suggesting some recommendations for the industry.</a:t>
            </a:r>
          </a:p>
          <a:p>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a:xfrm>
            <a:off x="457200" y="990600"/>
            <a:ext cx="8229600" cy="3902075"/>
          </a:xfrm>
        </p:spPr>
        <p:txBody>
          <a:bodyPr/>
          <a:lstStyle/>
          <a:p>
            <a:pPr algn="just"/>
            <a:r>
              <a:rPr lang="en-US" sz="1800" dirty="0" smtClean="0"/>
              <a:t>Cotton has always been Pakistan’s competitive strength from the day of its independence and is a main driving force for value added industry of Pakistan. </a:t>
            </a:r>
          </a:p>
          <a:p>
            <a:pPr algn="just"/>
            <a:endParaRPr lang="en-US" sz="1800" dirty="0" smtClean="0"/>
          </a:p>
          <a:p>
            <a:pPr algn="just"/>
            <a:r>
              <a:rPr lang="en-US" sz="1800" dirty="0" smtClean="0"/>
              <a:t>Cotton production registered an increase from 1.1 million bales in 1947 to             10 million bales in 2000.  </a:t>
            </a:r>
          </a:p>
          <a:p>
            <a:pPr algn="just"/>
            <a:endParaRPr lang="en-US" sz="1800" dirty="0" smtClean="0"/>
          </a:p>
          <a:p>
            <a:pPr algn="just"/>
            <a:r>
              <a:rPr lang="en-US" sz="1800" dirty="0" smtClean="0"/>
              <a:t>Along with that, number of factories increased form 3 to 600 and number of spindles increased from 177000 to 805 million. But unfortunately, number of looms and finishing units not increased proportionally (</a:t>
            </a:r>
            <a:r>
              <a:rPr lang="en-US" sz="1800" dirty="0" err="1" smtClean="0"/>
              <a:t>Aftab</a:t>
            </a:r>
            <a:r>
              <a:rPr lang="en-US" sz="1800" dirty="0" smtClean="0"/>
              <a:t> and </a:t>
            </a:r>
            <a:r>
              <a:rPr lang="en-US" sz="1800" dirty="0" err="1" smtClean="0"/>
              <a:t>Mehreen</a:t>
            </a:r>
            <a:r>
              <a:rPr lang="en-US" sz="1800" dirty="0" smtClean="0"/>
              <a:t> 2010). </a:t>
            </a:r>
          </a:p>
          <a:p>
            <a:pPr algn="just"/>
            <a:endParaRPr lang="en-US" sz="1800" dirty="0" smtClean="0"/>
          </a:p>
          <a:p>
            <a:pPr algn="just"/>
            <a:r>
              <a:rPr lang="en-US" sz="1800" dirty="0" smtClean="0"/>
              <a:t>In 2008 clothing export stood at US$3.9 Billion and Textile export stood at US$7.19. But the year 2009 was very depressing year as industry is facing war on terror, political instability, shortage of energy along with the internal economic crunch (Economic Survey 2009-2010).</a:t>
            </a:r>
          </a:p>
          <a:p>
            <a:pPr algn="just"/>
            <a:endParaRPr lang="en-US" sz="1800" dirty="0" smtClean="0"/>
          </a:p>
          <a:p>
            <a:pPr algn="just"/>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t>THE CONTRIBUTION AND SIGNIFICANCE OF TEXTILE AND APPAREL SECTOR</a:t>
            </a:r>
            <a:endParaRPr lang="en-US" sz="2000" dirty="0"/>
          </a:p>
        </p:txBody>
      </p:sp>
      <p:sp>
        <p:nvSpPr>
          <p:cNvPr id="3" name="Content Placeholder 2"/>
          <p:cNvSpPr>
            <a:spLocks noGrp="1"/>
          </p:cNvSpPr>
          <p:nvPr>
            <p:ph idx="1"/>
          </p:nvPr>
        </p:nvSpPr>
        <p:spPr/>
        <p:txBody>
          <a:bodyPr/>
          <a:lstStyle/>
          <a:p>
            <a:pPr algn="just"/>
            <a:r>
              <a:rPr lang="en-US" sz="1800" dirty="0" err="1" smtClean="0"/>
              <a:t>Atilgan</a:t>
            </a:r>
            <a:r>
              <a:rPr lang="en-US" sz="1800" dirty="0" smtClean="0"/>
              <a:t> (2006) briefed that a country’s competitiveness and performance can be measured by the performance of its industry.</a:t>
            </a:r>
          </a:p>
          <a:p>
            <a:pPr algn="just">
              <a:buNone/>
            </a:pPr>
            <a:endParaRPr lang="en-US" sz="1800" dirty="0" smtClean="0"/>
          </a:p>
          <a:p>
            <a:pPr algn="just"/>
            <a:r>
              <a:rPr lang="en-US" sz="1800" dirty="0" smtClean="0"/>
              <a:t>Textile policy (2009-14) explain that “Textile is the most important manufacturing sector of Pakistan and has the longest production chain:</a:t>
            </a:r>
          </a:p>
          <a:p>
            <a:pPr algn="just"/>
            <a:endParaRPr lang="en-US" sz="1800" dirty="0" smtClean="0"/>
          </a:p>
          <a:p>
            <a:pPr lvl="1" algn="just"/>
            <a:r>
              <a:rPr lang="en-US" sz="1600" dirty="0" smtClean="0"/>
              <a:t>one-fourth of industrial value-added, </a:t>
            </a:r>
          </a:p>
          <a:p>
            <a:pPr lvl="1" algn="just"/>
            <a:r>
              <a:rPr lang="en-US" sz="1600" dirty="0" smtClean="0"/>
              <a:t>employment to about 40%of industrial labor force, </a:t>
            </a:r>
          </a:p>
          <a:p>
            <a:pPr lvl="1" algn="just"/>
            <a:r>
              <a:rPr lang="en-US" sz="1600" dirty="0" smtClean="0"/>
              <a:t>consumes more than 40% of banking credit </a:t>
            </a:r>
          </a:p>
          <a:p>
            <a:pPr lvl="1" algn="just"/>
            <a:r>
              <a:rPr lang="en-US" sz="1600" dirty="0" smtClean="0"/>
              <a:t>accounts for 8% of the GDP. </a:t>
            </a:r>
          </a:p>
          <a:p>
            <a:pPr lvl="1" algn="just"/>
            <a:r>
              <a:rPr lang="en-US" sz="1600" dirty="0" smtClean="0"/>
              <a:t>an average share of about 60% in national export. </a:t>
            </a:r>
          </a:p>
          <a:p>
            <a:pPr lvl="1" algn="just"/>
            <a:r>
              <a:rPr lang="en-US" sz="1600" dirty="0" smtClean="0"/>
              <a:t>12</a:t>
            </a:r>
            <a:r>
              <a:rPr lang="en-US" sz="1600" baseline="30000" dirty="0" smtClean="0"/>
              <a:t>th</a:t>
            </a:r>
            <a:r>
              <a:rPr lang="en-US" sz="1600" dirty="0" smtClean="0"/>
              <a:t> rank in world textile export”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Export of Textile and Clothing (US$ Million)</a:t>
            </a:r>
            <a:endParaRPr lang="en-US" sz="3000" dirty="0"/>
          </a:p>
        </p:txBody>
      </p:sp>
      <p:graphicFrame>
        <p:nvGraphicFramePr>
          <p:cNvPr id="4" name="Table 3"/>
          <p:cNvGraphicFramePr>
            <a:graphicFrameLocks noGrp="1"/>
          </p:cNvGraphicFramePr>
          <p:nvPr/>
        </p:nvGraphicFramePr>
        <p:xfrm>
          <a:off x="685800" y="1417320"/>
          <a:ext cx="7696197" cy="3230880"/>
        </p:xfrm>
        <a:graphic>
          <a:graphicData uri="http://schemas.openxmlformats.org/drawingml/2006/table">
            <a:tbl>
              <a:tblPr/>
              <a:tblGrid>
                <a:gridCol w="1797031"/>
                <a:gridCol w="842738"/>
                <a:gridCol w="842738"/>
                <a:gridCol w="842738"/>
                <a:gridCol w="842738"/>
                <a:gridCol w="842738"/>
                <a:gridCol w="842738"/>
                <a:gridCol w="842738"/>
              </a:tblGrid>
              <a:tr h="403860">
                <a:tc>
                  <a:txBody>
                    <a:bodyPr/>
                    <a:lstStyle/>
                    <a:p>
                      <a:pPr marL="0" marR="0" algn="just">
                        <a:lnSpc>
                          <a:spcPct val="115000"/>
                        </a:lnSpc>
                        <a:spcBef>
                          <a:spcPts val="0"/>
                        </a:spcBef>
                        <a:spcAft>
                          <a:spcPts val="0"/>
                        </a:spcAft>
                      </a:pPr>
                      <a:endParaRPr lang="en-US"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1990</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Times New Roman"/>
                          <a:ea typeface="Times New Roman"/>
                          <a:cs typeface="Times New Roman"/>
                        </a:rPr>
                        <a:t>2000</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Times New Roman"/>
                          <a:ea typeface="Times New Roman"/>
                          <a:cs typeface="Times New Roman"/>
                        </a:rPr>
                        <a:t>2004</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Times New Roman"/>
                          <a:ea typeface="Times New Roman"/>
                          <a:cs typeface="Times New Roman"/>
                        </a:rPr>
                        <a:t>2005</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Times New Roman"/>
                          <a:ea typeface="Times New Roman"/>
                          <a:cs typeface="Times New Roman"/>
                        </a:rPr>
                        <a:t>2006</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latin typeface="Times New Roman"/>
                          <a:ea typeface="Times New Roman"/>
                          <a:cs typeface="Times New Roman"/>
                        </a:rPr>
                        <a:t>2007</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2008</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60">
                <a:tc>
                  <a:txBody>
                    <a:bodyPr/>
                    <a:lstStyle/>
                    <a:p>
                      <a:pPr marL="0" marR="0" algn="just">
                        <a:lnSpc>
                          <a:spcPct val="115000"/>
                        </a:lnSpc>
                        <a:spcBef>
                          <a:spcPts val="0"/>
                        </a:spcBef>
                        <a:spcAft>
                          <a:spcPts val="0"/>
                        </a:spcAft>
                      </a:pPr>
                      <a:r>
                        <a:rPr lang="en-US" sz="1400">
                          <a:latin typeface="Times New Roman"/>
                          <a:ea typeface="Times New Roman"/>
                          <a:cs typeface="Times New Roman"/>
                        </a:rPr>
                        <a:t>World Textile</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104345</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157295</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195541</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202657</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220367</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240364</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250198</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60">
                <a:tc>
                  <a:txBody>
                    <a:bodyPr/>
                    <a:lstStyle/>
                    <a:p>
                      <a:pPr marL="0" marR="0" algn="just">
                        <a:lnSpc>
                          <a:spcPct val="115000"/>
                        </a:lnSpc>
                        <a:spcBef>
                          <a:spcPts val="0"/>
                        </a:spcBef>
                        <a:spcAft>
                          <a:spcPts val="0"/>
                        </a:spcAft>
                      </a:pPr>
                      <a:r>
                        <a:rPr lang="en-US" sz="1400">
                          <a:latin typeface="Times New Roman"/>
                          <a:ea typeface="Times New Roman"/>
                          <a:cs typeface="Times New Roman"/>
                        </a:rPr>
                        <a:t>World Clothing</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108129</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197722</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260569</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276802</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309142</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345830</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361888</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60">
                <a:tc>
                  <a:txBody>
                    <a:bodyPr/>
                    <a:lstStyle/>
                    <a:p>
                      <a:pPr marL="0" marR="0" algn="just">
                        <a:lnSpc>
                          <a:spcPct val="115000"/>
                        </a:lnSpc>
                        <a:spcBef>
                          <a:spcPts val="0"/>
                        </a:spcBef>
                        <a:spcAft>
                          <a:spcPts val="0"/>
                        </a:spcAft>
                      </a:pPr>
                      <a:r>
                        <a:rPr lang="en-US" sz="1400" b="1" dirty="0">
                          <a:latin typeface="Times New Roman"/>
                          <a:ea typeface="Times New Roman"/>
                          <a:cs typeface="Times New Roman"/>
                        </a:rPr>
                        <a:t>Total</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212483</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355017</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456110</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479479</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529509</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586194</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613086</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60">
                <a:tc>
                  <a:txBody>
                    <a:bodyPr/>
                    <a:lstStyle/>
                    <a:p>
                      <a:pPr marL="0" marR="0" algn="just">
                        <a:lnSpc>
                          <a:spcPct val="115000"/>
                        </a:lnSpc>
                        <a:spcBef>
                          <a:spcPts val="0"/>
                        </a:spcBef>
                        <a:spcAft>
                          <a:spcPts val="0"/>
                        </a:spcAft>
                      </a:pPr>
                      <a:r>
                        <a:rPr lang="en-US" sz="1400">
                          <a:latin typeface="Times New Roman"/>
                          <a:ea typeface="Times New Roman"/>
                          <a:cs typeface="Times New Roman"/>
                        </a:rPr>
                        <a:t>Pakistan Textile</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2663</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4532</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6125</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7087</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7469</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7371</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7186</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60">
                <a:tc>
                  <a:txBody>
                    <a:bodyPr/>
                    <a:lstStyle/>
                    <a:p>
                      <a:pPr marL="0" marR="0" algn="just">
                        <a:lnSpc>
                          <a:spcPct val="115000"/>
                        </a:lnSpc>
                        <a:spcBef>
                          <a:spcPts val="0"/>
                        </a:spcBef>
                        <a:spcAft>
                          <a:spcPts val="0"/>
                        </a:spcAft>
                      </a:pPr>
                      <a:r>
                        <a:rPr lang="en-US" sz="1400">
                          <a:latin typeface="Times New Roman"/>
                          <a:ea typeface="Times New Roman"/>
                          <a:cs typeface="Times New Roman"/>
                        </a:rPr>
                        <a:t>Pakistan Clothing</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1014</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2144</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3026</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3604</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3907</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3806</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3906</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60">
                <a:tc>
                  <a:txBody>
                    <a:bodyPr/>
                    <a:lstStyle/>
                    <a:p>
                      <a:pPr marL="0" marR="0" algn="just">
                        <a:lnSpc>
                          <a:spcPct val="115000"/>
                        </a:lnSpc>
                        <a:spcBef>
                          <a:spcPts val="0"/>
                        </a:spcBef>
                        <a:spcAft>
                          <a:spcPts val="0"/>
                        </a:spcAft>
                      </a:pPr>
                      <a:r>
                        <a:rPr lang="en-US" sz="1400" b="1" dirty="0">
                          <a:latin typeface="Times New Roman"/>
                          <a:ea typeface="Times New Roman"/>
                          <a:cs typeface="Times New Roman"/>
                        </a:rPr>
                        <a:t>Total</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6377</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6676</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9151</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10691</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11376</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11177</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Times New Roman"/>
                          <a:cs typeface="Times New Roman"/>
                        </a:rPr>
                        <a:t>11092</a:t>
                      </a:r>
                      <a:endParaRPr lang="en-US" sz="14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60">
                <a:tc>
                  <a:txBody>
                    <a:bodyPr/>
                    <a:lstStyle/>
                    <a:p>
                      <a:pPr marL="0" marR="0" algn="just">
                        <a:lnSpc>
                          <a:spcPct val="115000"/>
                        </a:lnSpc>
                        <a:spcBef>
                          <a:spcPts val="0"/>
                        </a:spcBef>
                        <a:spcAft>
                          <a:spcPts val="0"/>
                        </a:spcAft>
                      </a:pPr>
                      <a:r>
                        <a:rPr lang="en-US" sz="1400">
                          <a:latin typeface="Times New Roman"/>
                          <a:ea typeface="Times New Roman"/>
                          <a:cs typeface="Times New Roman"/>
                        </a:rPr>
                        <a:t>% of world trade</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1.73%</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1.88%</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2.01%</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Times New Roman"/>
                          <a:ea typeface="Times New Roman"/>
                          <a:cs typeface="Times New Roman"/>
                        </a:rPr>
                        <a:t>2.23%</a:t>
                      </a:r>
                      <a:endParaRPr lang="en-US"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2.15%</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1.91%</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Times New Roman"/>
                          <a:ea typeface="Times New Roman"/>
                          <a:cs typeface="Times New Roman"/>
                        </a:rPr>
                        <a:t>1.81%</a:t>
                      </a:r>
                      <a:endParaRPr lang="en-US"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685800" y="4953000"/>
            <a:ext cx="3511474" cy="410882"/>
          </a:xfrm>
          <a:prstGeom prst="rect">
            <a:avLst/>
          </a:prstGeom>
        </p:spPr>
        <p:txBody>
          <a:bodyPr wrap="none">
            <a:spAutoFit/>
          </a:bodyPr>
          <a:lstStyle/>
          <a:p>
            <a:pPr marL="0" marR="0" algn="just">
              <a:lnSpc>
                <a:spcPct val="115000"/>
              </a:lnSpc>
              <a:spcBef>
                <a:spcPts val="0"/>
              </a:spcBef>
              <a:spcAft>
                <a:spcPts val="0"/>
              </a:spcAft>
            </a:pPr>
            <a:r>
              <a:rPr lang="en-US" dirty="0" smtClean="0">
                <a:latin typeface="Times New Roman"/>
                <a:ea typeface="Times New Roman"/>
                <a:cs typeface="Times New Roman"/>
              </a:rPr>
              <a:t>Source: Ministry of Textile Industry</a:t>
            </a:r>
            <a:endParaRPr lang="en-US" dirty="0">
              <a:latin typeface="Calibri"/>
              <a:ea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Pakistan’s Textile Exports by Major Categories</a:t>
            </a:r>
            <a:endParaRPr lang="en-US" sz="3000" dirty="0"/>
          </a:p>
        </p:txBody>
      </p:sp>
      <p:pic>
        <p:nvPicPr>
          <p:cNvPr id="1026" name="Picture 2"/>
          <p:cNvPicPr>
            <a:picLocks noChangeAspect="1" noChangeArrowheads="1"/>
          </p:cNvPicPr>
          <p:nvPr/>
        </p:nvPicPr>
        <p:blipFill>
          <a:blip r:embed="rId2"/>
          <a:srcRect/>
          <a:stretch>
            <a:fillRect/>
          </a:stretch>
        </p:blipFill>
        <p:spPr bwMode="auto">
          <a:xfrm>
            <a:off x="609600" y="1143000"/>
            <a:ext cx="7924799" cy="3505199"/>
          </a:xfrm>
          <a:prstGeom prst="rect">
            <a:avLst/>
          </a:prstGeom>
          <a:noFill/>
          <a:ln w="9525">
            <a:noFill/>
            <a:miter lim="800000"/>
            <a:headEnd/>
            <a:tailEnd/>
          </a:ln>
          <a:effectLst/>
        </p:spPr>
      </p:pic>
      <p:sp>
        <p:nvSpPr>
          <p:cNvPr id="6" name="TextBox 5"/>
          <p:cNvSpPr txBox="1"/>
          <p:nvPr/>
        </p:nvSpPr>
        <p:spPr>
          <a:xfrm>
            <a:off x="838200" y="4724400"/>
            <a:ext cx="1936749" cy="523220"/>
          </a:xfrm>
          <a:prstGeom prst="rect">
            <a:avLst/>
          </a:prstGeom>
          <a:noFill/>
        </p:spPr>
        <p:txBody>
          <a:bodyPr wrap="none" rtlCol="0">
            <a:spAutoFit/>
          </a:bodyPr>
          <a:lstStyle/>
          <a:p>
            <a:r>
              <a:rPr lang="en-US" sz="1400" dirty="0" smtClean="0"/>
              <a:t>Source: TDAP</a:t>
            </a:r>
          </a:p>
          <a:p>
            <a:r>
              <a:rPr lang="en-US" sz="1400" dirty="0" smtClean="0"/>
              <a:t>All figure are US$ 000</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Industry installed capacity and production detail</a:t>
            </a:r>
            <a:endParaRPr lang="en-US" sz="3200" dirty="0"/>
          </a:p>
        </p:txBody>
      </p:sp>
      <p:pic>
        <p:nvPicPr>
          <p:cNvPr id="4" name="Content Placeholder 4"/>
          <p:cNvPicPr>
            <a:picLocks noGrp="1"/>
          </p:cNvPicPr>
          <p:nvPr>
            <p:ph idx="1"/>
          </p:nvPr>
        </p:nvPicPr>
        <p:blipFill>
          <a:blip r:embed="rId2"/>
          <a:srcRect/>
          <a:stretch>
            <a:fillRect/>
          </a:stretch>
        </p:blipFill>
        <p:spPr bwMode="auto">
          <a:xfrm>
            <a:off x="1295400" y="1143000"/>
            <a:ext cx="6781800" cy="3733800"/>
          </a:xfrm>
          <a:prstGeom prst="rect">
            <a:avLst/>
          </a:prstGeom>
          <a:noFill/>
          <a:ln w="9525">
            <a:noFill/>
            <a:miter lim="800000"/>
            <a:headEnd/>
            <a:tailEnd/>
          </a:ln>
        </p:spPr>
      </p:pic>
      <p:sp>
        <p:nvSpPr>
          <p:cNvPr id="5" name="Rectangle 1"/>
          <p:cNvSpPr>
            <a:spLocks noChangeArrowheads="1"/>
          </p:cNvSpPr>
          <p:nvPr/>
        </p:nvSpPr>
        <p:spPr bwMode="auto">
          <a:xfrm>
            <a:off x="152400" y="4950023"/>
            <a:ext cx="376898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Source: (</a:t>
            </a:r>
            <a:r>
              <a:rPr kumimoji="0" lang="en-US" sz="1400" b="0" i="0" u="none" strike="noStrike" cap="none" normalizeH="0" baseline="0" dirty="0" err="1" smtClean="0">
                <a:ln>
                  <a:noFill/>
                </a:ln>
                <a:solidFill>
                  <a:schemeClr val="tx1"/>
                </a:solidFill>
                <a:effectLst/>
                <a:latin typeface="Arial" pitchFamily="34" charset="0"/>
                <a:ea typeface="Times New Roman" pitchFamily="18" charset="0"/>
              </a:rPr>
              <a:t>Shahzad</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 et al. 2010) </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447</TotalTime>
  <Words>4087</Words>
  <Application>Microsoft Office PowerPoint</Application>
  <PresentationFormat>Custom</PresentationFormat>
  <Paragraphs>351</Paragraphs>
  <Slides>37</Slides>
  <Notes>15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Slide 2</vt:lpstr>
      <vt:lpstr>ABSTRACT </vt:lpstr>
      <vt:lpstr>ABSTRACT </vt:lpstr>
      <vt:lpstr>INTRODUCTION.</vt:lpstr>
      <vt:lpstr>THE CONTRIBUTION AND SIGNIFICANCE OF TEXTILE AND APPAREL SECTOR</vt:lpstr>
      <vt:lpstr>Export of Textile and Clothing (US$ Million)</vt:lpstr>
      <vt:lpstr>Pakistan’s Textile Exports by Major Categories</vt:lpstr>
      <vt:lpstr>Industry installed capacity and production detail</vt:lpstr>
      <vt:lpstr>Sector wise Employment</vt:lpstr>
      <vt:lpstr>Slide 11</vt:lpstr>
      <vt:lpstr>Cotton Shortage</vt:lpstr>
      <vt:lpstr>Pakistan Cotton Prices last two years</vt:lpstr>
      <vt:lpstr>Price Fluctuations</vt:lpstr>
      <vt:lpstr>Energy Crises.</vt:lpstr>
      <vt:lpstr>Electricity </vt:lpstr>
      <vt:lpstr>Gas Shortage</vt:lpstr>
      <vt:lpstr>Technological Challenges</vt:lpstr>
      <vt:lpstr>Monetary Policy</vt:lpstr>
      <vt:lpstr>Interest Rate Comparison FY 2010 </vt:lpstr>
      <vt:lpstr>Cost of Production</vt:lpstr>
      <vt:lpstr>Duty Draw Back on value added sector </vt:lpstr>
      <vt:lpstr>Duty Draw Back rates of different countries</vt:lpstr>
      <vt:lpstr>Foreign Direct Investment</vt:lpstr>
      <vt:lpstr>Foreign Direct Investment in Pakistan (US $ Billion)</vt:lpstr>
      <vt:lpstr>Imbalance Governmental policies:</vt:lpstr>
      <vt:lpstr>Socio-cultural factors</vt:lpstr>
      <vt:lpstr>Apparel Export of Pakistan</vt:lpstr>
      <vt:lpstr>Apparel Export of Pakistan</vt:lpstr>
      <vt:lpstr>Conclusion &amp; Recommendations</vt:lpstr>
      <vt:lpstr>Conclusion &amp; Recommendations</vt:lpstr>
      <vt:lpstr>Conclusion &amp; Recommendations</vt:lpstr>
      <vt:lpstr>Conclusion &amp; Recommendations</vt:lpstr>
      <vt:lpstr>Conclusion &amp; Recommendations</vt:lpstr>
      <vt:lpstr>References</vt:lpstr>
      <vt:lpstr>References</vt:lpstr>
      <vt:lpstr>Slide 37</vt:lpstr>
    </vt:vector>
  </TitlesOfParts>
  <Company>umt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0421</dc:creator>
  <cp:lastModifiedBy>star</cp:lastModifiedBy>
  <cp:revision>51</cp:revision>
  <dcterms:created xsi:type="dcterms:W3CDTF">2011-03-17T04:27:19Z</dcterms:created>
  <dcterms:modified xsi:type="dcterms:W3CDTF">2011-03-28T05:12:44Z</dcterms:modified>
</cp:coreProperties>
</file>